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309" r:id="rId3"/>
    <p:sldId id="300" r:id="rId4"/>
    <p:sldId id="297" r:id="rId5"/>
    <p:sldId id="354" r:id="rId6"/>
    <p:sldId id="353" r:id="rId7"/>
    <p:sldId id="301" r:id="rId8"/>
    <p:sldId id="362" r:id="rId9"/>
    <p:sldId id="307" r:id="rId10"/>
    <p:sldId id="308" r:id="rId11"/>
    <p:sldId id="310" r:id="rId12"/>
    <p:sldId id="360" r:id="rId13"/>
    <p:sldId id="340" r:id="rId14"/>
    <p:sldId id="339" r:id="rId15"/>
    <p:sldId id="342" r:id="rId16"/>
    <p:sldId id="336" r:id="rId17"/>
    <p:sldId id="337" r:id="rId18"/>
    <p:sldId id="314" r:id="rId19"/>
    <p:sldId id="316" r:id="rId20"/>
    <p:sldId id="317" r:id="rId21"/>
    <p:sldId id="322" r:id="rId22"/>
    <p:sldId id="324" r:id="rId23"/>
    <p:sldId id="335" r:id="rId24"/>
    <p:sldId id="275" r:id="rId25"/>
    <p:sldId id="345" r:id="rId26"/>
    <p:sldId id="325" r:id="rId27"/>
    <p:sldId id="346" r:id="rId28"/>
    <p:sldId id="348" r:id="rId29"/>
    <p:sldId id="361" r:id="rId30"/>
    <p:sldId id="349" r:id="rId31"/>
    <p:sldId id="351" r:id="rId32"/>
    <p:sldId id="357" r:id="rId33"/>
    <p:sldId id="356" r:id="rId34"/>
    <p:sldId id="358" r:id="rId35"/>
    <p:sldId id="355" r:id="rId36"/>
    <p:sldId id="326" r:id="rId37"/>
    <p:sldId id="327" r:id="rId38"/>
    <p:sldId id="328" r:id="rId39"/>
    <p:sldId id="331" r:id="rId40"/>
    <p:sldId id="282" r:id="rId41"/>
    <p:sldId id="338" r:id="rId42"/>
    <p:sldId id="281" r:id="rId43"/>
    <p:sldId id="359" r:id="rId44"/>
    <p:sldId id="312"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953" autoAdjust="0"/>
  </p:normalViewPr>
  <p:slideViewPr>
    <p:cSldViewPr snapToGrid="0">
      <p:cViewPr>
        <p:scale>
          <a:sx n="75" d="100"/>
          <a:sy n="75" d="100"/>
        </p:scale>
        <p:origin x="1176" y="5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088BE-3599-4A57-881A-269CEEAFB508}" type="datetimeFigureOut">
              <a:rPr lang="en-US" smtClean="0"/>
              <a:t>5/9/2019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3121631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36</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91733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40</a:t>
            </a:fld>
            <a:endParaRPr lang="en-US"/>
          </a:p>
        </p:txBody>
      </p:sp>
    </p:spTree>
    <p:extLst>
      <p:ext uri="{BB962C8B-B14F-4D97-AF65-F5344CB8AC3E}">
        <p14:creationId xmlns:p14="http://schemas.microsoft.com/office/powerpoint/2010/main" val="772264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41</a:t>
            </a:fld>
            <a:endParaRPr lang="en-US"/>
          </a:p>
        </p:txBody>
      </p:sp>
    </p:spTree>
    <p:extLst>
      <p:ext uri="{BB962C8B-B14F-4D97-AF65-F5344CB8AC3E}">
        <p14:creationId xmlns:p14="http://schemas.microsoft.com/office/powerpoint/2010/main" val="77440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293445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3686313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4500" y="1243013"/>
            <a:ext cx="596900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72621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23</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5/11/2019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5/11/2019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5/11/2019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5/11/2019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tiff"/></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g"/></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7.jpeg"/><Relationship Id="rId4" Type="http://schemas.openxmlformats.org/officeDocument/2006/relationships/image" Target="../media/image86.jpe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2.png"/><Relationship Id="rId5" Type="http://schemas.openxmlformats.org/officeDocument/2006/relationships/image" Target="../media/image90.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a:t>
            </a:r>
            <a:r>
              <a:rPr lang="en-US" sz="2800" dirty="0" smtClean="0">
                <a:solidFill>
                  <a:schemeClr val="tx2"/>
                </a:solidFill>
                <a:latin typeface="+mn-lt"/>
                <a:ea typeface="Adobe Gothic Std B" panose="020B0800000000000000" pitchFamily="34" charset="-128"/>
              </a:rPr>
              <a:t>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a:t>
            </a:r>
            <a:r>
              <a:rPr lang="en-US" sz="2800" dirty="0" smtClean="0">
                <a:solidFill>
                  <a:schemeClr val="tx2"/>
                </a:solidFill>
                <a:latin typeface="+mn-lt"/>
                <a:ea typeface="Adobe Gothic Std B" panose="020B0800000000000000" pitchFamily="34" charset="-128"/>
              </a:rPr>
              <a:t>/05/2019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3321"/>
            <a:ext cx="12045950" cy="954107"/>
          </a:xfrm>
          <a:prstGeom prst="rect">
            <a:avLst/>
          </a:prstGeom>
        </p:spPr>
        <p:txBody>
          <a:bodyPr wrap="square">
            <a:spAutoFit/>
          </a:bodyPr>
          <a:lstStyle/>
          <a:p>
            <a:pPr algn="ctr"/>
            <a:r>
              <a:rPr lang="en-US" sz="2800" b="1" dirty="0">
                <a:solidFill>
                  <a:schemeClr val="tx2"/>
                </a:solidFill>
                <a:latin typeface="Adobe Gothic Std B" panose="020B0800000000000000" pitchFamily="34" charset="-128"/>
                <a:ea typeface="Adobe Gothic Std B" panose="020B0800000000000000" pitchFamily="34" charset="-128"/>
              </a:rPr>
              <a:t>G</a:t>
            </a:r>
            <a:r>
              <a:rPr lang="en-US" sz="2800" b="1" dirty="0" smtClean="0">
                <a:solidFill>
                  <a:schemeClr val="tx2"/>
                </a:solidFill>
                <a:latin typeface="Adobe Gothic Std B" panose="020B0800000000000000" pitchFamily="34" charset="-128"/>
                <a:ea typeface="Adobe Gothic Std B" panose="020B0800000000000000" pitchFamily="34" charset="-128"/>
              </a:rPr>
              <a:t>ene-based </a:t>
            </a:r>
            <a:r>
              <a:rPr lang="en-US" sz="2800" b="1" dirty="0">
                <a:solidFill>
                  <a:schemeClr val="tx2"/>
                </a:solidFill>
                <a:latin typeface="Adobe Gothic Std B" panose="020B0800000000000000" pitchFamily="34" charset="-128"/>
                <a:ea typeface="Adobe Gothic Std B" panose="020B0800000000000000" pitchFamily="34" charset="-128"/>
              </a:rPr>
              <a:t>recessive </a:t>
            </a:r>
            <a:r>
              <a:rPr lang="en-US" sz="2800" b="1" dirty="0" err="1">
                <a:solidFill>
                  <a:schemeClr val="tx2"/>
                </a:solidFill>
                <a:latin typeface="Adobe Gothic Std B" panose="020B0800000000000000" pitchFamily="34" charset="-128"/>
                <a:ea typeface="Adobe Gothic Std B" panose="020B0800000000000000" pitchFamily="34" charset="-128"/>
              </a:rPr>
              <a:t>diplotype</a:t>
            </a:r>
            <a:r>
              <a:rPr lang="en-US" sz="2800" b="1" dirty="0">
                <a:solidFill>
                  <a:schemeClr val="tx2"/>
                </a:solidFill>
                <a:latin typeface="Adobe Gothic Std B" panose="020B0800000000000000" pitchFamily="34" charset="-128"/>
                <a:ea typeface="Adobe Gothic Std B" panose="020B0800000000000000" pitchFamily="34" charset="-128"/>
              </a:rPr>
              <a:t> exome scan discovers </a:t>
            </a:r>
            <a:r>
              <a:rPr lang="en-US" sz="2800" b="1" dirty="0" smtClean="0">
                <a:solidFill>
                  <a:schemeClr val="tx2"/>
                </a:solidFill>
                <a:latin typeface="Adobe Gothic Std B" panose="020B0800000000000000" pitchFamily="34" charset="-128"/>
                <a:ea typeface="Adobe Gothic Std B" panose="020B0800000000000000" pitchFamily="34" charset="-128"/>
              </a:rPr>
              <a:t>FGF6 as a </a:t>
            </a:r>
            <a:r>
              <a:rPr lang="en-US" sz="2800" b="1" dirty="0">
                <a:solidFill>
                  <a:schemeClr val="tx2"/>
                </a:solidFill>
                <a:latin typeface="Adobe Gothic Std B" panose="020B0800000000000000" pitchFamily="34" charset="-128"/>
                <a:ea typeface="Adobe Gothic Std B" panose="020B0800000000000000" pitchFamily="34" charset="-128"/>
              </a:rPr>
              <a:t>iron metabolism </a:t>
            </a:r>
            <a:r>
              <a:rPr lang="en-US" sz="2800" b="1" dirty="0" smtClean="0">
                <a:solidFill>
                  <a:schemeClr val="tx2"/>
                </a:solidFill>
                <a:latin typeface="Adobe Gothic Std B" panose="020B0800000000000000" pitchFamily="34" charset="-128"/>
                <a:ea typeface="Adobe Gothic Std B" panose="020B0800000000000000" pitchFamily="34" charset="-128"/>
              </a:rPr>
              <a:t>gene</a:t>
            </a:r>
            <a:endParaRPr lang="en-US" sz="2800" b="1" dirty="0">
              <a:solidFill>
                <a:schemeClr val="tx2"/>
              </a:solidFill>
              <a:latin typeface="Adobe Gothic Std B" panose="020B0800000000000000" pitchFamily="34" charset="-128"/>
              <a:ea typeface="Adobe Gothic Std B" panose="020B0800000000000000" pitchFamily="34" charset="-128"/>
            </a:endParaRP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2"/>
          <a:srcRect l="4397"/>
          <a:stretch/>
        </p:blipFill>
        <p:spPr>
          <a:xfrm>
            <a:off x="57150" y="2965817"/>
            <a:ext cx="3727627" cy="3142817"/>
          </a:xfrm>
          <a:prstGeom prst="rect">
            <a:avLst/>
          </a:prstGeom>
        </p:spPr>
      </p:pic>
      <p:sp>
        <p:nvSpPr>
          <p:cNvPr id="32" name="TextBox 31"/>
          <p:cNvSpPr txBox="1"/>
          <p:nvPr/>
        </p:nvSpPr>
        <p:spPr>
          <a:xfrm>
            <a:off x="383416" y="2622821"/>
            <a:ext cx="3143553" cy="400110"/>
          </a:xfrm>
          <a:prstGeom prst="rect">
            <a:avLst/>
          </a:prstGeom>
          <a:noFill/>
        </p:spPr>
        <p:txBody>
          <a:bodyPr wrap="none" rtlCol="0">
            <a:spAutoFit/>
          </a:bodyPr>
          <a:lstStyle/>
          <a:p>
            <a:r>
              <a:rPr lang="en-US" sz="2000" b="1" dirty="0" smtClean="0">
                <a:solidFill>
                  <a:srgbClr val="7030A0"/>
                </a:solidFill>
              </a:rPr>
              <a:t>PMRP: 18 HC (50% FGF6 -/-)</a:t>
            </a:r>
            <a:endParaRPr lang="en-US" sz="2000" b="1" dirty="0">
              <a:solidFill>
                <a:srgbClr val="7030A0"/>
              </a:solidFill>
            </a:endParaRPr>
          </a:p>
        </p:txBody>
      </p:sp>
      <p:pic>
        <p:nvPicPr>
          <p:cNvPr id="61" name="Picture 60"/>
          <p:cNvPicPr>
            <a:picLocks noChangeAspect="1"/>
          </p:cNvPicPr>
          <p:nvPr/>
        </p:nvPicPr>
        <p:blipFill rotWithShape="1">
          <a:blip r:embed="rId3"/>
          <a:srcRect r="13466"/>
          <a:stretch/>
        </p:blipFill>
        <p:spPr>
          <a:xfrm>
            <a:off x="3642267" y="1779455"/>
            <a:ext cx="3815808" cy="4121879"/>
          </a:xfrm>
          <a:prstGeom prst="rect">
            <a:avLst/>
          </a:prstGeom>
        </p:spPr>
      </p:pic>
      <p:pic>
        <p:nvPicPr>
          <p:cNvPr id="66" name="Picture 65"/>
          <p:cNvPicPr>
            <a:picLocks noChangeAspect="1"/>
          </p:cNvPicPr>
          <p:nvPr/>
        </p:nvPicPr>
        <p:blipFill>
          <a:blip r:embed="rId4"/>
          <a:stretch>
            <a:fillRect/>
          </a:stretch>
        </p:blipFill>
        <p:spPr>
          <a:xfrm>
            <a:off x="7369158" y="1287428"/>
            <a:ext cx="4676792" cy="2513142"/>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endParaRPr lang="en-US" sz="1100" b="1" dirty="0">
              <a:solidFill>
                <a:srgbClr val="7030A0"/>
              </a:solidFill>
              <a:latin typeface="Helvetica W01 Roman"/>
            </a:endParaRPr>
          </a:p>
        </p:txBody>
      </p:sp>
      <p:pic>
        <p:nvPicPr>
          <p:cNvPr id="6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3"/>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590550" y="191138"/>
            <a:ext cx="12896850" cy="461665"/>
          </a:xfrm>
          <a:prstGeom prst="rect">
            <a:avLst/>
          </a:prstGeom>
        </p:spPr>
        <p:txBody>
          <a:bodyPr wrap="square">
            <a:spAutoFit/>
          </a:bodyPr>
          <a:lstStyle/>
          <a:p>
            <a:r>
              <a:rPr lang="en-US" sz="2400" b="1" dirty="0" smtClean="0">
                <a:latin typeface="Arial" panose="020B0604020202020204" pitchFamily="34" charset="0"/>
              </a:rPr>
              <a:t>Molecular</a:t>
            </a:r>
            <a:r>
              <a:rPr lang="en-US" sz="2400" b="1" dirty="0">
                <a:latin typeface="Arial" panose="020B0604020202020204" pitchFamily="34" charset="0"/>
              </a:rPr>
              <a:t>, Cellular and </a:t>
            </a:r>
            <a:r>
              <a:rPr lang="en-US" sz="2400" b="1" dirty="0" smtClean="0">
                <a:latin typeface="Arial" panose="020B0604020202020204" pitchFamily="34" charset="0"/>
              </a:rPr>
              <a:t>Immunohistochemistry to Validate FGF6 Functions</a:t>
            </a:r>
            <a:endParaRPr lang="en-US" sz="2400" b="1" dirty="0">
              <a:latin typeface="Arial" panose="020B0604020202020204" pitchFamily="34" charset="0"/>
            </a:endParaRPr>
          </a:p>
        </p:txBody>
      </p:sp>
      <p:pic>
        <p:nvPicPr>
          <p:cNvPr id="21" name="Picture 20"/>
          <p:cNvPicPr>
            <a:picLocks noChangeAspect="1"/>
          </p:cNvPicPr>
          <p:nvPr/>
        </p:nvPicPr>
        <p:blipFill>
          <a:blip r:embed="rId6"/>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7"/>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7"/>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582918" y="6525035"/>
            <a:ext cx="12356211"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dirty="0">
                <a:latin typeface="Times New Roman" panose="02020603050405020304" pitchFamily="18" charset="0"/>
                <a:ea typeface="Times New Roman" panose="02020603050405020304" pitchFamily="18" charset="0"/>
              </a:rPr>
              <a:t> A gene-based recessive </a:t>
            </a:r>
            <a:r>
              <a:rPr lang="en-US" sz="1400" dirty="0" err="1">
                <a:latin typeface="Times New Roman" panose="02020603050405020304" pitchFamily="18" charset="0"/>
                <a:ea typeface="Times New Roman" panose="02020603050405020304" pitchFamily="18" charset="0"/>
              </a:rPr>
              <a:t>diplotype</a:t>
            </a:r>
            <a:r>
              <a:rPr lang="en-US" sz="1400" dirty="0">
                <a:latin typeface="Times New Roman" panose="02020603050405020304" pitchFamily="18" charset="0"/>
                <a:ea typeface="Times New Roman" panose="02020603050405020304" pitchFamily="18" charset="0"/>
              </a:rPr>
              <a:t> exome scan discovers FGF6, a novel </a:t>
            </a:r>
            <a:r>
              <a:rPr lang="en-US" sz="1400" dirty="0" err="1">
                <a:latin typeface="Times New Roman" panose="02020603050405020304" pitchFamily="18" charset="0"/>
                <a:ea typeface="Times New Roman" panose="02020603050405020304" pitchFamily="18" charset="0"/>
              </a:rPr>
              <a:t>hepcidin</a:t>
            </a:r>
            <a:r>
              <a:rPr lang="en-US" sz="1400" dirty="0">
                <a:latin typeface="Times New Roman" panose="02020603050405020304" pitchFamily="18" charset="0"/>
                <a:ea typeface="Times New Roman" panose="02020603050405020304" pitchFamily="18" charset="0"/>
              </a:rPr>
              <a:t>-regulating iron-metabolism gene.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883060" y="4391025"/>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83060" y="2552343"/>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a:t>
            </a:r>
            <a:r>
              <a:rPr lang="en-US" sz="2800" dirty="0">
                <a:latin typeface="Arial" panose="020B0604020202020204" pitchFamily="34" charset="0"/>
                <a:cs typeface="Arial" panose="020B0604020202020204" pitchFamily="34" charset="0"/>
              </a:rPr>
              <a:t>diseases</a:t>
            </a:r>
            <a:endParaRPr lang="en-US" sz="2800" dirty="0">
              <a:latin typeface="Arial" panose="020B0604020202020204" pitchFamily="34" charset="0"/>
              <a:cs typeface="Arial" panose="020B0604020202020204" pitchFamily="34" charset="0"/>
            </a:endParaRPr>
          </a:p>
        </p:txBody>
      </p:sp>
      <p:sp>
        <p:nvSpPr>
          <p:cNvPr id="5" name="TextBox 4"/>
          <p:cNvSpPr txBox="1"/>
          <p:nvPr/>
        </p:nvSpPr>
        <p:spPr>
          <a:xfrm>
            <a:off x="887136" y="3867805"/>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a:t>
            </a:r>
            <a:r>
              <a:rPr lang="en-US" sz="2800" dirty="0">
                <a:latin typeface="Arial" panose="020B0604020202020204" pitchFamily="34" charset="0"/>
                <a:cs typeface="Arial" panose="020B0604020202020204" pitchFamily="34" charset="0"/>
              </a:rPr>
              <a:t>Epigenetic </a:t>
            </a:r>
            <a:r>
              <a:rPr lang="en-US" sz="2800" dirty="0">
                <a:latin typeface="Arial" panose="020B0604020202020204" pitchFamily="34" charset="0"/>
                <a:cs typeface="Arial" panose="020B0604020202020204" pitchFamily="34" charset="0"/>
              </a:rPr>
              <a:t>biomarkers</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for human complex </a:t>
            </a:r>
            <a:r>
              <a:rPr lang="en-US" sz="2800" dirty="0">
                <a:latin typeface="Arial" panose="020B0604020202020204" pitchFamily="34" charset="0"/>
                <a:cs typeface="Arial" panose="020B0604020202020204" pitchFamily="34" charset="0"/>
              </a:rPr>
              <a:t>diseases</a:t>
            </a:r>
            <a:endParaRPr lang="en-US" sz="2800" dirty="0">
              <a:latin typeface="Arial" panose="020B0604020202020204" pitchFamily="34" charset="0"/>
              <a:cs typeface="Arial" panose="020B0604020202020204" pitchFamily="34"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276532"/>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61081" y="5183267"/>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718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Human Genome and modification systems (Epigenetics)</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245" y="1570233"/>
            <a:ext cx="6395435" cy="4492793"/>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292421" y="363965"/>
            <a:ext cx="12490517"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methylation: powerful biomarkers for complex diseases</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8021167" y="1570233"/>
            <a:ext cx="4125622"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tx2"/>
              </a:solidFill>
              <a:latin typeface="Adobe Gothic Std B" panose="020B0800000000000000" pitchFamily="34" charset="-128"/>
              <a:ea typeface="Adobe Gothic Std B" panose="020B0800000000000000" pitchFamily="34" charset="-128"/>
            </a:endParaRPr>
          </a:p>
        </p:txBody>
      </p:sp>
      <p:sp>
        <p:nvSpPr>
          <p:cNvPr id="5" name="Title 2">
            <a:extLst>
              <a:ext uri="{FF2B5EF4-FFF2-40B4-BE49-F238E27FC236}">
                <a16:creationId xmlns:a16="http://schemas.microsoft.com/office/drawing/2014/main" id="{204CCAF8-3338-5049-9D8F-010FB240690B}"/>
              </a:ext>
            </a:extLst>
          </p:cNvPr>
          <p:cNvSpPr txBox="1">
            <a:spLocks/>
          </p:cNvSpPr>
          <p:nvPr/>
        </p:nvSpPr>
        <p:spPr>
          <a:xfrm>
            <a:off x="6955049" y="3411939"/>
            <a:ext cx="4815917" cy="2125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High sensitivity: single molecular with PCR</a:t>
            </a:r>
          </a:p>
          <a:p>
            <a:endParaRPr lang="en-US" sz="1600" b="1" dirty="0" smtClean="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Stable in vitro without degradation</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High tissue and status specificity</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Change earlier than mRNA and protein</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 Easy to be assembled to a multi-disease panel</a:t>
            </a:r>
            <a:endParaRPr lang="en-US" sz="1600" b="1" dirty="0">
              <a:solidFill>
                <a:schemeClr val="tx2"/>
              </a:solidFill>
              <a:latin typeface="Adobe Gothic Std B" panose="020B0800000000000000" pitchFamily="34" charset="-128"/>
              <a:ea typeface="Adobe Gothic Std B" panose="020B0800000000000000" pitchFamily="34" charset="-128"/>
            </a:endParaRPr>
          </a:p>
        </p:txBody>
      </p:sp>
      <p:sp>
        <p:nvSpPr>
          <p:cNvPr id="6" name="Title 2">
            <a:extLst>
              <a:ext uri="{FF2B5EF4-FFF2-40B4-BE49-F238E27FC236}">
                <a16:creationId xmlns:a16="http://schemas.microsoft.com/office/drawing/2014/main" id="{204CCAF8-3338-5049-9D8F-010FB240690B}"/>
              </a:ext>
            </a:extLst>
          </p:cNvPr>
          <p:cNvSpPr txBox="1">
            <a:spLocks/>
          </p:cNvSpPr>
          <p:nvPr/>
        </p:nvSpPr>
        <p:spPr>
          <a:xfrm>
            <a:off x="7795964" y="2065336"/>
            <a:ext cx="4193749"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solidFill>
                <a:schemeClr val="tx2"/>
              </a:solidFill>
              <a:latin typeface="Adobe Gothic Std B" panose="020B0800000000000000" pitchFamily="34" charset="-128"/>
              <a:ea typeface="Adobe Gothic Std B" panose="020B0800000000000000" pitchFamily="34" charset="-128"/>
            </a:endParaRPr>
          </a:p>
        </p:txBody>
      </p:sp>
      <p:sp>
        <p:nvSpPr>
          <p:cNvPr id="7" name="Title 2">
            <a:extLst>
              <a:ext uri="{FF2B5EF4-FFF2-40B4-BE49-F238E27FC236}">
                <a16:creationId xmlns:a16="http://schemas.microsoft.com/office/drawing/2014/main" id="{204CCAF8-3338-5049-9D8F-010FB240690B}"/>
              </a:ext>
            </a:extLst>
          </p:cNvPr>
          <p:cNvSpPr txBox="1">
            <a:spLocks/>
          </p:cNvSpPr>
          <p:nvPr/>
        </p:nvSpPr>
        <p:spPr>
          <a:xfrm>
            <a:off x="6345157" y="1691555"/>
            <a:ext cx="6035703" cy="2125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smtClean="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Almost all diseases showed abnormal methylation change</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Aging can be highly predicted by methylation clock</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endParaRPr lang="en-US" sz="1600" b="1" dirty="0" smtClean="0">
              <a:solidFill>
                <a:schemeClr val="tx2"/>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8114851" y="6488668"/>
            <a:ext cx="4031938" cy="369332"/>
          </a:xfrm>
          <a:prstGeom prst="rect">
            <a:avLst/>
          </a:prstGeom>
        </p:spPr>
        <p:txBody>
          <a:bodyPr wrap="none">
            <a:spAutoFit/>
          </a:bodyPr>
          <a:lstStyle/>
          <a:p>
            <a:r>
              <a:rPr lang="en-US" dirty="0" smtClean="0">
                <a:solidFill>
                  <a:srgbClr val="222222"/>
                </a:solidFill>
                <a:latin typeface="Lora"/>
              </a:rPr>
              <a:t>Molecular biomarker, </a:t>
            </a:r>
            <a:r>
              <a:rPr lang="en-US" dirty="0">
                <a:solidFill>
                  <a:srgbClr val="222222"/>
                </a:solidFill>
                <a:latin typeface="Lora"/>
              </a:rPr>
              <a:t>Wikipedia, 2019</a:t>
            </a:r>
          </a:p>
        </p:txBody>
      </p:sp>
    </p:spTree>
    <p:extLst>
      <p:ext uri="{BB962C8B-B14F-4D97-AF65-F5344CB8AC3E}">
        <p14:creationId xmlns:p14="http://schemas.microsoft.com/office/powerpoint/2010/main" val="2405183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291974" y="329654"/>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The Power of DNA methylation a biomarker </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3"/>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194573" y="6442825"/>
            <a:ext cx="3226332" cy="338554"/>
          </a:xfrm>
          <a:prstGeom prst="rect">
            <a:avLst/>
          </a:prstGeom>
        </p:spPr>
        <p:txBody>
          <a:bodyPr wrap="none">
            <a:spAutoFit/>
          </a:bodyPr>
          <a:lstStyle/>
          <a:p>
            <a:r>
              <a:rPr lang="en-US" sz="1600" i="1" dirty="0" err="1">
                <a:latin typeface="ITCSymbolStd-MediumItalic"/>
              </a:rPr>
              <a:t>Kaminsky</a:t>
            </a:r>
            <a:r>
              <a:rPr lang="en-US" sz="16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5"/>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3799438" cy="338554"/>
          </a:xfrm>
          <a:prstGeom prst="rect">
            <a:avLst/>
          </a:prstGeom>
        </p:spPr>
        <p:txBody>
          <a:bodyPr wrap="none">
            <a:spAutoFit/>
          </a:bodyPr>
          <a:lstStyle/>
          <a:p>
            <a:r>
              <a:rPr lang="en-US" sz="1600" i="1" dirty="0" smtClean="0">
                <a:latin typeface="ITCSymbolStd-MediumItalic"/>
              </a:rPr>
              <a:t>Horvath, Nature Review Genetics, 2018</a:t>
            </a:r>
            <a:endParaRPr lang="en-US" sz="1600" dirty="0"/>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12850" y="154865"/>
            <a:ext cx="11182249"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m:ctrlPr>
                      </m:sSubPr>
                      <m:e>
                        <m:r>
                          <a:rPr lang="en-US" altLang="zh-CN" sz="1600"/>
                          <m:t>𝑌</m:t>
                        </m:r>
                      </m:e>
                      <m:sub>
                        <m:r>
                          <a:rPr lang="en-US" altLang="zh-CN" sz="1600"/>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m:ctrlPr>
                      </m:sSubPr>
                      <m:e>
                        <m:r>
                          <m:rPr>
                            <m:sty m:val="p"/>
                          </m:rPr>
                          <a:rPr lang="en-US" altLang="zh-CN" sz="1600"/>
                          <m:t>α</m:t>
                        </m:r>
                      </m:e>
                      <m:sub>
                        <m:r>
                          <m:rPr>
                            <m:sty m:val="p"/>
                          </m:rPr>
                          <a:rPr lang="en-US" altLang="zh-CN" sz="1600"/>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m:ctrlPr>
                      </m:sSubPr>
                      <m:e>
                        <m:r>
                          <a:rPr lang="en-US" altLang="zh-CN" sz="1600"/>
                          <m:t>𝛾</m:t>
                        </m:r>
                      </m:e>
                      <m:sub>
                        <m:r>
                          <a:rPr lang="en-US" altLang="zh-CN" sz="1600"/>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m:ctrlPr>
                      </m:sSubPr>
                      <m:e>
                        <m:r>
                          <a:rPr lang="en-US" altLang="zh-CN" sz="1600"/>
                          <m:t>𝛿</m:t>
                        </m:r>
                      </m:e>
                      <m:sub>
                        <m:r>
                          <a:rPr lang="en-US" altLang="zh-CN" sz="1600"/>
                          <m:t>𝑖𝑔</m:t>
                        </m:r>
                      </m:sub>
                    </m:sSub>
                    <m:r>
                      <a:rPr lang="en-US" altLang="zh-CN" sz="1600"/>
                      <m:t> </m:t>
                    </m:r>
                  </m:oMath>
                </a14:m>
                <a:r>
                  <a:rPr lang="en-US" sz="1600" dirty="0">
                    <a:latin typeface="Arial" panose="020B0604020202020204" pitchFamily="34" charset="0"/>
                    <a:cs typeface="Arial" panose="020B0604020202020204" pitchFamily="34" charset="0"/>
                  </a:rPr>
                  <a:t>represents additive </a:t>
                </a:r>
                <a:r>
                  <a:rPr lang="en-US" sz="1600" dirty="0">
                    <a:latin typeface="Arial" panose="020B0604020202020204" pitchFamily="34" charset="0"/>
                    <a:cs typeface="Arial" panose="020B0604020202020204" pitchFamily="34" charset="0"/>
                  </a:rPr>
                  <a:t>and multiplicative </a:t>
                </a:r>
                <a:r>
                  <a:rPr lang="en-US" sz="1600" dirty="0">
                    <a:latin typeface="Arial" panose="020B0604020202020204" pitchFamily="34" charset="0"/>
                    <a:cs typeface="Arial" panose="020B0604020202020204" pitchFamily="34" charset="0"/>
                  </a:rPr>
                  <a:t>effects of </a:t>
                </a:r>
                <a14:m>
                  <m:oMath xmlns:m="http://schemas.openxmlformats.org/officeDocument/2006/math">
                    <m:r>
                      <a:rPr lang="en-US" altLang="zh-CN" sz="1600"/>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m:ctrlPr>
                      </m:sSubPr>
                      <m:e>
                        <m:r>
                          <a:rPr lang="en-US" altLang="zh-CN" sz="1600"/>
                          <m:t>𝜀</m:t>
                        </m:r>
                      </m:e>
                      <m:sub>
                        <m:r>
                          <a:rPr lang="en-US" altLang="zh-CN" sz="1600"/>
                          <m:t>𝑖𝑗𝑔</m:t>
                        </m:r>
                      </m:sub>
                    </m:sSub>
                  </m:oMath>
                </a14:m>
                <a:r>
                  <a:rPr lang="en-US" altLang="zh-CN" sz="1600" dirty="0">
                    <a:latin typeface="Arial" panose="020B0604020202020204" pitchFamily="34" charset="0"/>
                    <a:cs typeface="Arial" panose="020B0604020202020204" pitchFamily="34" charset="0"/>
                  </a:rPr>
                  <a:t> random error, mean is 0</a:t>
                </a:r>
                <a:r>
                  <a:rPr lang="en-US" altLang="zh-CN"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and variants </a:t>
                </a:r>
                <a14:m>
                  <m:oMath xmlns:m="http://schemas.openxmlformats.org/officeDocument/2006/math">
                    <m:sSup>
                      <m:sSupPr>
                        <m:ctrlPr>
                          <a:rPr lang="zh-CN" altLang="zh-CN" sz="1600"/>
                        </m:ctrlPr>
                      </m:sSupPr>
                      <m:e>
                        <m:sSub>
                          <m:sSubPr>
                            <m:ctrlPr>
                              <a:rPr lang="zh-CN" altLang="zh-CN" sz="1600"/>
                            </m:ctrlPr>
                          </m:sSubPr>
                          <m:e>
                            <m:r>
                              <a:rPr lang="en-US" altLang="zh-CN" sz="1600"/>
                              <m:t>𝜎</m:t>
                            </m:r>
                          </m:e>
                          <m:sub>
                            <m:r>
                              <a:rPr lang="en-US" altLang="zh-CN" sz="1600"/>
                              <m:t>𝑔</m:t>
                            </m:r>
                          </m:sub>
                        </m:sSub>
                      </m:e>
                      <m:sup>
                        <m:r>
                          <a:rPr lang="en-US" altLang="zh-CN" sz="1600"/>
                          <m:t>2</m:t>
                        </m:r>
                      </m:sup>
                    </m:sSup>
                  </m:oMath>
                </a14:m>
                <a:endParaRPr lang="zh-CN" altLang="zh-CN" sz="1600" dirty="0">
                  <a:latin typeface="Arial" panose="020B0604020202020204" pitchFamily="34" charset="0"/>
                  <a:cs typeface="Arial" panose="020B0604020202020204" pitchFamily="34" charset="0"/>
                </a:endParaRPr>
              </a:p>
            </p:txBody>
          </p:sp>
        </mc:Choice>
        <mc:Fallback>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(2015</a:t>
            </a:r>
            <a:r>
              <a:rPr lang="en-US" dirty="0">
                <a:latin typeface="Times New Roman" panose="02020603050405020304" pitchFamily="18" charset="0"/>
                <a:ea typeface="Times New Roman" panose="02020603050405020304" pitchFamily="18" charset="0"/>
              </a:rPr>
              <a:t>). </a:t>
            </a:r>
            <a:r>
              <a:rPr lang="en-US" u="sng" dirty="0" err="1" smtClean="0">
                <a:latin typeface="Times New Roman" panose="02020603050405020304" pitchFamily="18" charset="0"/>
                <a:ea typeface="Times New Roman" panose="02020603050405020304" pitchFamily="18" charset="0"/>
              </a:rPr>
              <a:t>Clin</a:t>
            </a:r>
            <a:r>
              <a:rPr lang="en-US" u="sng" dirty="0" smtClean="0">
                <a:latin typeface="Times New Roman" panose="02020603050405020304" pitchFamily="18" charset="0"/>
                <a:ea typeface="Times New Roman" panose="02020603050405020304" pitchFamily="18" charset="0"/>
              </a:rPr>
              <a:t> </a:t>
            </a:r>
            <a:r>
              <a:rPr lang="en-US" u="sng" dirty="0">
                <a:latin typeface="Times New Roman" panose="02020603050405020304" pitchFamily="18" charset="0"/>
                <a:ea typeface="Times New Roman" panose="02020603050405020304" pitchFamily="18" charset="0"/>
              </a:rPr>
              <a:t>Epigenetics</a:t>
            </a:r>
            <a:r>
              <a:rPr lang="en-US"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7</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3</a:t>
            </a:r>
            <a:endParaRPr lang="en-US" dirty="0"/>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2"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M</a:t>
            </a:r>
            <a:r>
              <a:rPr lang="en-US" sz="2400" b="1" dirty="0" smtClean="0">
                <a:latin typeface="Arial" panose="020B0604020202020204" pitchFamily="34" charset="0"/>
                <a:cs typeface="Arial" panose="020B0604020202020204" pitchFamily="34" charset="0"/>
              </a:rPr>
              <a:t>ethylation</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Status Determined-Single </a:t>
            </a:r>
            <a:r>
              <a:rPr lang="en-US" sz="2400" b="1" dirty="0">
                <a:latin typeface="Arial" panose="020B0604020202020204" pitchFamily="34" charset="0"/>
                <a:cs typeface="Arial" panose="020B0604020202020204" pitchFamily="34" charset="0"/>
              </a:rPr>
              <a:t>N</a:t>
            </a:r>
            <a:r>
              <a:rPr lang="en-US" sz="2400" b="1" dirty="0" smtClean="0">
                <a:latin typeface="Arial" panose="020B0604020202020204" pitchFamily="34" charset="0"/>
                <a:cs typeface="Arial" panose="020B0604020202020204" pitchFamily="34" charset="0"/>
              </a:rPr>
              <a:t>ucleotide </a:t>
            </a:r>
            <a:r>
              <a:rPr lang="en-US" sz="2400" b="1" dirty="0">
                <a:latin typeface="Arial" panose="020B0604020202020204" pitchFamily="34" charset="0"/>
                <a:cs typeface="Arial" panose="020B0604020202020204" pitchFamily="34" charset="0"/>
              </a:rPr>
              <a:t>P</a:t>
            </a:r>
            <a:r>
              <a:rPr lang="en-US" sz="2400" b="1" dirty="0" smtClean="0">
                <a:latin typeface="Arial" panose="020B0604020202020204" pitchFamily="34" charset="0"/>
                <a:cs typeface="Arial" panose="020B0604020202020204" pitchFamily="34" charset="0"/>
              </a:rPr>
              <a:t>rimer Extension Technique </a:t>
            </a:r>
            <a:r>
              <a:rPr lang="en-US" sz="2400" b="1" dirty="0">
                <a:latin typeface="Arial" panose="020B0604020202020204" pitchFamily="34" charset="0"/>
                <a:cs typeface="Arial" panose="020B0604020202020204" pitchFamily="34" charset="0"/>
              </a:rPr>
              <a:t>(MSD-</a:t>
            </a:r>
            <a:r>
              <a:rPr lang="en-US" sz="2400" b="1" dirty="0" err="1">
                <a:latin typeface="Arial" panose="020B0604020202020204" pitchFamily="34" charset="0"/>
                <a:cs typeface="Arial" panose="020B0604020202020204" pitchFamily="34" charset="0"/>
              </a:rPr>
              <a:t>SNuPET</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based Cancer Prediction </a:t>
            </a:r>
            <a:r>
              <a:rPr lang="en-US" altLang="zh-CN" sz="2400" b="1" kern="0" dirty="0" smtClean="0">
                <a:latin typeface="Arial" panose="020B0604020202020204" pitchFamily="34" charset="0"/>
                <a:ea typeface="宋体" panose="02010600030101010101" pitchFamily="2" charset="-122"/>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3"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platform.</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is 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2888" y="154090"/>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8" name="Rectangle 7"/>
          <p:cNvSpPr/>
          <p:nvPr/>
        </p:nvSpPr>
        <p:spPr>
          <a:xfrm>
            <a:off x="5915025" y="6550223"/>
            <a:ext cx="6062663" cy="307777"/>
          </a:xfrm>
          <a:prstGeom prst="rect">
            <a:avLst/>
          </a:prstGeom>
        </p:spPr>
        <p:txBody>
          <a:bodyPr wrap="square">
            <a:spAutoFit/>
          </a:bodyPr>
          <a:lstStyle/>
          <a:p>
            <a:r>
              <a:rPr lang="en-US" sz="1400" b="1" dirty="0"/>
              <a:t>Zhao </a:t>
            </a:r>
            <a:r>
              <a:rPr lang="en-US" sz="1400" b="1" dirty="0" smtClean="0"/>
              <a:t>Y, </a:t>
            </a:r>
            <a:r>
              <a:rPr lang="en-US" sz="1400" b="1" dirty="0" err="1"/>
              <a:t>Xue</a:t>
            </a:r>
            <a:r>
              <a:rPr lang="en-US" sz="1400" b="1" dirty="0"/>
              <a:t> </a:t>
            </a:r>
            <a:r>
              <a:rPr lang="en-US" sz="1400" b="1" dirty="0" smtClean="0"/>
              <a:t>F, </a:t>
            </a:r>
            <a:r>
              <a:rPr lang="en-US" sz="1400" b="1" dirty="0"/>
              <a:t>Sun J, Guo S</a:t>
            </a:r>
            <a:r>
              <a:rPr lang="en-US" sz="1400" dirty="0"/>
              <a:t> et al. </a:t>
            </a:r>
            <a:r>
              <a:rPr lang="en-US" sz="1400" dirty="0" err="1" smtClean="0"/>
              <a:t>Clin</a:t>
            </a:r>
            <a:r>
              <a:rPr lang="en-US" sz="1400" dirty="0" smtClean="0"/>
              <a:t> </a:t>
            </a:r>
            <a:r>
              <a:rPr lang="en-US" sz="1400" dirty="0"/>
              <a:t>Epigenetics 2014;6(1):30. PMID: 25859288</a:t>
            </a:r>
          </a:p>
        </p:txBody>
      </p:sp>
      <p:pic>
        <p:nvPicPr>
          <p:cNvPr id="10" name="Picture 9"/>
          <p:cNvPicPr>
            <a:picLocks noChangeAspect="1"/>
          </p:cNvPicPr>
          <p:nvPr/>
        </p:nvPicPr>
        <p:blipFill rotWithShape="1">
          <a:blip r:embed="rId2"/>
          <a:srcRect l="4503" r="1722"/>
          <a:stretch/>
        </p:blipFill>
        <p:spPr>
          <a:xfrm>
            <a:off x="6288881" y="1174853"/>
            <a:ext cx="4855369" cy="5343174"/>
          </a:xfrm>
          <a:prstGeom prst="rect">
            <a:avLst/>
          </a:prstGeom>
        </p:spPr>
      </p:pic>
      <p:pic>
        <p:nvPicPr>
          <p:cNvPr id="11" name="Picture 10"/>
          <p:cNvPicPr>
            <a:picLocks noChangeAspect="1"/>
          </p:cNvPicPr>
          <p:nvPr/>
        </p:nvPicPr>
        <p:blipFill>
          <a:blip r:embed="rId3"/>
          <a:stretch>
            <a:fillRect/>
          </a:stretch>
        </p:blipFill>
        <p:spPr>
          <a:xfrm>
            <a:off x="631405" y="1383112"/>
            <a:ext cx="4350170" cy="3209331"/>
          </a:xfrm>
          <a:prstGeom prst="rect">
            <a:avLst/>
          </a:prstGeom>
        </p:spPr>
      </p:pic>
      <p:pic>
        <p:nvPicPr>
          <p:cNvPr id="14" name="Picture 13"/>
          <p:cNvPicPr>
            <a:picLocks noChangeAspect="1"/>
          </p:cNvPicPr>
          <p:nvPr/>
        </p:nvPicPr>
        <p:blipFill>
          <a:blip r:embed="rId4"/>
          <a:stretch>
            <a:fillRect/>
          </a:stretch>
        </p:blipFill>
        <p:spPr>
          <a:xfrm>
            <a:off x="442913" y="4876775"/>
            <a:ext cx="5610225" cy="1104900"/>
          </a:xfrm>
          <a:prstGeom prst="rect">
            <a:avLst/>
          </a:prstGeom>
        </p:spPr>
      </p:pic>
      <p:sp>
        <p:nvSpPr>
          <p:cNvPr id="15" name="Rectangle 14"/>
          <p:cNvSpPr/>
          <p:nvPr/>
        </p:nvSpPr>
        <p:spPr>
          <a:xfrm>
            <a:off x="361949" y="6114987"/>
            <a:ext cx="64960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6" name="Rectangle 15"/>
          <p:cNvSpPr/>
          <p:nvPr/>
        </p:nvSpPr>
        <p:spPr>
          <a:xfrm>
            <a:off x="9186862" y="2457430"/>
            <a:ext cx="3005138" cy="769441"/>
          </a:xfrm>
          <a:prstGeom prst="rect">
            <a:avLst/>
          </a:prstGeom>
        </p:spPr>
        <p:txBody>
          <a:bodyPr wrap="square">
            <a:spAutoFit/>
          </a:bodyPr>
          <a:lstStyle/>
          <a:p>
            <a:r>
              <a:rPr lang="en-US" sz="1100" dirty="0">
                <a:latin typeface="Arial" panose="020B0604020202020204" pitchFamily="34" charset="0"/>
                <a:cs typeface="Arial" panose="020B0604020202020204" pitchFamily="34" charset="0"/>
              </a:rPr>
              <a:t>HC, healthy control; </a:t>
            </a:r>
            <a:endParaRPr lang="en-US" sz="1100" dirty="0" smtClean="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CHB</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HBV-related hepatitis</a:t>
            </a:r>
          </a:p>
          <a:p>
            <a:r>
              <a:rPr lang="en-US" sz="1100" dirty="0" smtClean="0">
                <a:latin typeface="Arial" panose="020B0604020202020204" pitchFamily="34" charset="0"/>
                <a:cs typeface="Arial" panose="020B0604020202020204" pitchFamily="34" charset="0"/>
              </a:rPr>
              <a:t>LC</a:t>
            </a:r>
            <a:r>
              <a:rPr lang="en-US" sz="1100" dirty="0">
                <a:latin typeface="Arial" panose="020B0604020202020204" pitchFamily="34" charset="0"/>
                <a:cs typeface="Arial" panose="020B0604020202020204" pitchFamily="34" charset="0"/>
              </a:rPr>
              <a:t>, HBV-related liver cirrhosis; </a:t>
            </a:r>
            <a:endParaRPr lang="en-US" sz="1100" dirty="0" smtClean="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HCC, HBV-related </a:t>
            </a:r>
            <a:r>
              <a:rPr lang="en-US" sz="1100" dirty="0">
                <a:latin typeface="Arial" panose="020B0604020202020204" pitchFamily="34" charset="0"/>
                <a:cs typeface="Arial" panose="020B0604020202020204" pitchFamily="34" charset="0"/>
              </a:rPr>
              <a:t>hepatocellular </a:t>
            </a:r>
            <a:r>
              <a:rPr lang="en-US" sz="1100" dirty="0" smtClean="0">
                <a:latin typeface="Arial" panose="020B0604020202020204" pitchFamily="34" charset="0"/>
                <a:cs typeface="Arial" panose="020B0604020202020204" pitchFamily="34" charset="0"/>
              </a:rPr>
              <a:t>carcinoma</a:t>
            </a:r>
            <a:endParaRPr lang="en-US" sz="1100" dirty="0">
              <a:latin typeface="Arial" panose="020B0604020202020204" pitchFamily="34" charset="0"/>
              <a:cs typeface="Arial" panose="020B0604020202020204" pitchFamily="34" charset="0"/>
            </a:endParaRPr>
          </a:p>
        </p:txBody>
      </p:sp>
      <p:sp>
        <p:nvSpPr>
          <p:cNvPr id="17" name="TextBox 16"/>
          <p:cNvSpPr txBox="1"/>
          <p:nvPr/>
        </p:nvSpPr>
        <p:spPr>
          <a:xfrm>
            <a:off x="400049" y="479103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986804" y="481961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235223" y="482913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273807" y="4838662"/>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561975" y="1181099"/>
            <a:ext cx="2588475" cy="2209801"/>
          </a:xfrm>
          <a:prstGeom prst="rect">
            <a:avLst/>
          </a:prstGeom>
        </p:spPr>
      </p:pic>
      <p:pic>
        <p:nvPicPr>
          <p:cNvPr id="3" name="Picture 2"/>
          <p:cNvPicPr>
            <a:picLocks noChangeAspect="1"/>
          </p:cNvPicPr>
          <p:nvPr/>
        </p:nvPicPr>
        <p:blipFill rotWithShape="1">
          <a:blip r:embed="rId3"/>
          <a:srcRect t="11461"/>
          <a:stretch/>
        </p:blipFill>
        <p:spPr>
          <a:xfrm>
            <a:off x="3224944" y="1243011"/>
            <a:ext cx="2746829" cy="2205671"/>
          </a:xfrm>
          <a:prstGeom prst="rect">
            <a:avLst/>
          </a:prstGeom>
        </p:spPr>
      </p:pic>
      <p:pic>
        <p:nvPicPr>
          <p:cNvPr id="4" name="Picture 3"/>
          <p:cNvPicPr>
            <a:picLocks noChangeAspect="1"/>
          </p:cNvPicPr>
          <p:nvPr/>
        </p:nvPicPr>
        <p:blipFill rotWithShape="1">
          <a:blip r:embed="rId4"/>
          <a:srcRect t="6397"/>
          <a:stretch/>
        </p:blipFill>
        <p:spPr>
          <a:xfrm>
            <a:off x="5971773" y="1243011"/>
            <a:ext cx="2620859" cy="2147889"/>
          </a:xfrm>
          <a:prstGeom prst="rect">
            <a:avLst/>
          </a:prstGeom>
        </p:spPr>
      </p:pic>
      <p:sp>
        <p:nvSpPr>
          <p:cNvPr id="5" name="Rectangle 4"/>
          <p:cNvSpPr/>
          <p:nvPr/>
        </p:nvSpPr>
        <p:spPr>
          <a:xfrm>
            <a:off x="733425" y="913695"/>
            <a:ext cx="8515350"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hepatitis                       HBV-related </a:t>
            </a:r>
            <a:r>
              <a:rPr lang="en-US" sz="1400" dirty="0">
                <a:solidFill>
                  <a:srgbClr val="FF0000"/>
                </a:solidFill>
                <a:latin typeface="Arial" panose="020B0604020202020204" pitchFamily="34" charset="0"/>
                <a:cs typeface="Arial" panose="020B0604020202020204" pitchFamily="34" charset="0"/>
              </a:rPr>
              <a:t>liver </a:t>
            </a:r>
            <a:r>
              <a:rPr lang="en-US" sz="1400" dirty="0" smtClean="0">
                <a:solidFill>
                  <a:srgbClr val="FF0000"/>
                </a:solidFill>
                <a:latin typeface="Arial" panose="020B0604020202020204" pitchFamily="34" charset="0"/>
                <a:cs typeface="Arial" panose="020B0604020202020204" pitchFamily="34" charset="0"/>
              </a:rPr>
              <a:t>cirrhosis                 HBV-related HCC</a:t>
            </a:r>
            <a:endParaRPr lang="en-US" sz="1400"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718602" y="862645"/>
            <a:ext cx="2762496" cy="2586037"/>
          </a:xfrm>
          <a:prstGeom prst="rect">
            <a:avLst/>
          </a:prstGeom>
        </p:spPr>
      </p:pic>
      <p:pic>
        <p:nvPicPr>
          <p:cNvPr id="7" name="Picture 6"/>
          <p:cNvPicPr>
            <a:picLocks noChangeAspect="1"/>
          </p:cNvPicPr>
          <p:nvPr/>
        </p:nvPicPr>
        <p:blipFill>
          <a:blip r:embed="rId6"/>
          <a:stretch>
            <a:fillRect/>
          </a:stretch>
        </p:blipFill>
        <p:spPr>
          <a:xfrm>
            <a:off x="470948" y="3439671"/>
            <a:ext cx="3196253" cy="1679387"/>
          </a:xfrm>
          <a:prstGeom prst="rect">
            <a:avLst/>
          </a:prstGeom>
        </p:spPr>
      </p:pic>
      <p:pic>
        <p:nvPicPr>
          <p:cNvPr id="8" name="Picture 7"/>
          <p:cNvPicPr>
            <a:picLocks noChangeAspect="1"/>
          </p:cNvPicPr>
          <p:nvPr/>
        </p:nvPicPr>
        <p:blipFill rotWithShape="1">
          <a:blip r:embed="rId7"/>
          <a:srcRect t="9939" b="3353"/>
          <a:stretch/>
        </p:blipFill>
        <p:spPr>
          <a:xfrm>
            <a:off x="561976" y="5114925"/>
            <a:ext cx="2495550" cy="1724025"/>
          </a:xfrm>
          <a:prstGeom prst="rect">
            <a:avLst/>
          </a:prstGeom>
        </p:spPr>
      </p:pic>
      <p:pic>
        <p:nvPicPr>
          <p:cNvPr id="9" name="Picture 8"/>
          <p:cNvPicPr>
            <a:picLocks noChangeAspect="1"/>
          </p:cNvPicPr>
          <p:nvPr/>
        </p:nvPicPr>
        <p:blipFill>
          <a:blip r:embed="rId8"/>
          <a:stretch>
            <a:fillRect/>
          </a:stretch>
        </p:blipFill>
        <p:spPr>
          <a:xfrm>
            <a:off x="3406767" y="3683772"/>
            <a:ext cx="1965332" cy="1821678"/>
          </a:xfrm>
          <a:prstGeom prst="rect">
            <a:avLst/>
          </a:prstGeom>
        </p:spPr>
      </p:pic>
      <p:pic>
        <p:nvPicPr>
          <p:cNvPr id="11" name="Picture 10"/>
          <p:cNvPicPr>
            <a:picLocks noChangeAspect="1"/>
          </p:cNvPicPr>
          <p:nvPr/>
        </p:nvPicPr>
        <p:blipFill>
          <a:blip r:embed="rId9"/>
          <a:stretch>
            <a:fillRect/>
          </a:stretch>
        </p:blipFill>
        <p:spPr>
          <a:xfrm>
            <a:off x="7194646" y="3683772"/>
            <a:ext cx="1817178" cy="1902093"/>
          </a:xfrm>
          <a:prstGeom prst="rect">
            <a:avLst/>
          </a:prstGeom>
        </p:spPr>
      </p:pic>
      <p:pic>
        <p:nvPicPr>
          <p:cNvPr id="12" name="Picture 11"/>
          <p:cNvPicPr>
            <a:picLocks noChangeAspect="1"/>
          </p:cNvPicPr>
          <p:nvPr/>
        </p:nvPicPr>
        <p:blipFill>
          <a:blip r:embed="rId10"/>
          <a:stretch>
            <a:fillRect/>
          </a:stretch>
        </p:blipFill>
        <p:spPr>
          <a:xfrm>
            <a:off x="5363750" y="3621844"/>
            <a:ext cx="1732375" cy="1898153"/>
          </a:xfrm>
          <a:prstGeom prst="rect">
            <a:avLst/>
          </a:prstGeom>
        </p:spPr>
      </p:pic>
      <p:pic>
        <p:nvPicPr>
          <p:cNvPr id="13" name="Picture 12"/>
          <p:cNvPicPr>
            <a:picLocks noChangeAspect="1"/>
          </p:cNvPicPr>
          <p:nvPr/>
        </p:nvPicPr>
        <p:blipFill>
          <a:blip r:embed="rId11"/>
          <a:stretch>
            <a:fillRect/>
          </a:stretch>
        </p:blipFill>
        <p:spPr>
          <a:xfrm>
            <a:off x="9151671" y="3594982"/>
            <a:ext cx="1744929" cy="1924554"/>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4190999" y="6380144"/>
            <a:ext cx="8315325" cy="369332"/>
          </a:xfrm>
          <a:prstGeom prst="rect">
            <a:avLst/>
          </a:prstGeom>
        </p:spPr>
        <p:txBody>
          <a:bodyPr wrap="square">
            <a:spAutoFit/>
          </a:bodyPr>
          <a:lstStyle/>
          <a:p>
            <a:r>
              <a:rPr lang="en-US" b="1" dirty="0"/>
              <a:t>Zhao Y, </a:t>
            </a:r>
            <a:r>
              <a:rPr lang="en-US" b="1" dirty="0" err="1"/>
              <a:t>Xue</a:t>
            </a:r>
            <a:r>
              <a:rPr lang="en-US" b="1" dirty="0"/>
              <a:t> F, Sun J, Guo S</a:t>
            </a:r>
            <a:r>
              <a:rPr lang="en-US" dirty="0"/>
              <a:t> et al. </a:t>
            </a:r>
            <a:r>
              <a:rPr lang="en-US" dirty="0" err="1"/>
              <a:t>Clin</a:t>
            </a:r>
            <a:r>
              <a:rPr lang="en-US" dirty="0"/>
              <a:t> Epigenetics 2014;6(1):30. PMID: 25859288</a:t>
            </a:r>
            <a:endParaRPr lang="en-US" dirty="0"/>
          </a:p>
        </p:txBody>
      </p:sp>
      <p:sp>
        <p:nvSpPr>
          <p:cNvPr id="16" name="Rectangle 15"/>
          <p:cNvSpPr/>
          <p:nvPr/>
        </p:nvSpPr>
        <p:spPr>
          <a:xfrm>
            <a:off x="6029324" y="4700955"/>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7853320" y="4700955"/>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9782174" y="4729747"/>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3468186" y="5567378"/>
            <a:ext cx="2808974" cy="369332"/>
          </a:xfrm>
          <a:prstGeom prst="rect">
            <a:avLst/>
          </a:prstGeom>
        </p:spPr>
        <p:txBody>
          <a:bodyPr wrap="none">
            <a:spAutoFit/>
          </a:bodyPr>
          <a:lstStyle/>
          <a:p>
            <a:r>
              <a:rPr lang="en-US" dirty="0"/>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883060" y="4391025"/>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83060" y="2552343"/>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a:t>
            </a:r>
            <a:r>
              <a:rPr lang="en-US" sz="2800" dirty="0">
                <a:latin typeface="Arial" panose="020B0604020202020204" pitchFamily="34" charset="0"/>
                <a:cs typeface="Arial" panose="020B0604020202020204" pitchFamily="34" charset="0"/>
              </a:rPr>
              <a:t>diseases</a:t>
            </a:r>
            <a:endParaRPr lang="en-US" sz="2800" dirty="0">
              <a:latin typeface="Arial" panose="020B0604020202020204" pitchFamily="34" charset="0"/>
              <a:cs typeface="Arial" panose="020B0604020202020204" pitchFamily="34" charset="0"/>
            </a:endParaRPr>
          </a:p>
        </p:txBody>
      </p:sp>
      <p:sp>
        <p:nvSpPr>
          <p:cNvPr id="5" name="TextBox 4"/>
          <p:cNvSpPr txBox="1"/>
          <p:nvPr/>
        </p:nvSpPr>
        <p:spPr>
          <a:xfrm>
            <a:off x="887136" y="3867805"/>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a:t>
            </a:r>
            <a:r>
              <a:rPr lang="en-US" sz="2800" dirty="0">
                <a:latin typeface="Arial" panose="020B0604020202020204" pitchFamily="34" charset="0"/>
                <a:cs typeface="Arial" panose="020B0604020202020204" pitchFamily="34" charset="0"/>
              </a:rPr>
              <a:t>Epigenetic </a:t>
            </a:r>
            <a:r>
              <a:rPr lang="en-US" sz="2800" dirty="0">
                <a:latin typeface="Arial" panose="020B0604020202020204" pitchFamily="34" charset="0"/>
                <a:cs typeface="Arial" panose="020B0604020202020204" pitchFamily="34" charset="0"/>
              </a:rPr>
              <a:t>biomarkers</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for human complex </a:t>
            </a:r>
            <a:r>
              <a:rPr lang="en-US" sz="2800" dirty="0">
                <a:latin typeface="Arial" panose="020B0604020202020204" pitchFamily="34" charset="0"/>
                <a:cs typeface="Arial" panose="020B0604020202020204" pitchFamily="34" charset="0"/>
              </a:rPr>
              <a:t>diseases</a:t>
            </a:r>
            <a:endParaRPr lang="en-US" sz="2800" dirty="0">
              <a:latin typeface="Arial" panose="020B0604020202020204" pitchFamily="34" charset="0"/>
              <a:cs typeface="Arial" panose="020B0604020202020204" pitchFamily="34"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276532"/>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61081" y="5183267"/>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8448" y="6304002"/>
            <a:ext cx="6076950" cy="369332"/>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Zhao, Y., S. Guo, J. </a:t>
            </a:r>
            <a:r>
              <a:rPr lang="en-US" b="1" dirty="0" smtClean="0">
                <a:latin typeface="Times New Roman" panose="02020603050405020304" pitchFamily="18" charset="0"/>
                <a:ea typeface="Times New Roman" panose="02020603050405020304" pitchFamily="18" charset="0"/>
              </a:rPr>
              <a:t>Sun </a:t>
            </a:r>
            <a:r>
              <a:rPr lang="en-US" dirty="0" smtClean="0">
                <a:latin typeface="Times New Roman" panose="02020603050405020304" pitchFamily="18" charset="0"/>
                <a:ea typeface="Times New Roman" panose="02020603050405020304" pitchFamily="18" charset="0"/>
              </a:rPr>
              <a:t>et al. (2012</a:t>
            </a:r>
            <a:r>
              <a:rPr lang="en-US" dirty="0">
                <a:latin typeface="Times New Roman" panose="02020603050405020304" pitchFamily="18" charset="0"/>
                <a:ea typeface="Times New Roman" panose="02020603050405020304" pitchFamily="18" charset="0"/>
              </a:rPr>
              <a:t>). </a:t>
            </a:r>
            <a:r>
              <a:rPr lang="en-US" u="sng" dirty="0" err="1" smtClean="0">
                <a:latin typeface="Times New Roman" panose="02020603050405020304" pitchFamily="18" charset="0"/>
                <a:ea typeface="Times New Roman" panose="02020603050405020304" pitchFamily="18" charset="0"/>
              </a:rPr>
              <a:t>PLoS</a:t>
            </a:r>
            <a:r>
              <a:rPr lang="en-US" u="sng" dirty="0" smtClean="0">
                <a:latin typeface="Times New Roman" panose="02020603050405020304" pitchFamily="18" charset="0"/>
                <a:ea typeface="Times New Roman" panose="02020603050405020304" pitchFamily="18" charset="0"/>
              </a:rPr>
              <a:t> </a:t>
            </a:r>
            <a:r>
              <a:rPr lang="en-US" u="sng" dirty="0">
                <a:latin typeface="Times New Roman" panose="02020603050405020304" pitchFamily="18" charset="0"/>
                <a:ea typeface="Times New Roman" panose="02020603050405020304" pitchFamily="18" charset="0"/>
              </a:rPr>
              <a:t>One</a:t>
            </a:r>
            <a:r>
              <a:rPr lang="en-US"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7</a:t>
            </a:r>
            <a:r>
              <a:rPr lang="en-US" dirty="0">
                <a:latin typeface="Times New Roman" panose="02020603050405020304" pitchFamily="18" charset="0"/>
                <a:ea typeface="Times New Roman" panose="02020603050405020304" pitchFamily="18" charset="0"/>
              </a:rPr>
              <a:t>(4): </a:t>
            </a:r>
            <a:r>
              <a:rPr lang="en-US" dirty="0" smtClean="0">
                <a:latin typeface="Times New Roman" panose="02020603050405020304" pitchFamily="18" charset="0"/>
                <a:ea typeface="Times New Roman" panose="02020603050405020304" pitchFamily="18" charset="0"/>
              </a:rPr>
              <a:t>e35175</a:t>
            </a:r>
            <a:endParaRPr lang="en-US" dirty="0">
              <a:latin typeface="Times New Roman" panose="02020603050405020304" pitchFamily="18" charset="0"/>
              <a:ea typeface="Times New Roman" panose="02020603050405020304" pitchFamily="18" charset="0"/>
            </a:endParaRPr>
          </a:p>
        </p:txBody>
      </p:sp>
      <p:sp>
        <p:nvSpPr>
          <p:cNvPr id="4" name="Rectangle 3"/>
          <p:cNvSpPr/>
          <p:nvPr/>
        </p:nvSpPr>
        <p:spPr>
          <a:xfrm>
            <a:off x="228198" y="0"/>
            <a:ext cx="11620500" cy="954107"/>
          </a:xfrm>
          <a:prstGeom prst="rect">
            <a:avLst/>
          </a:prstGeom>
        </p:spPr>
        <p:txBody>
          <a:bodyPr wrap="square">
            <a:spAutoFit/>
          </a:bodyPr>
          <a:lstStyle/>
          <a:p>
            <a:pPr algn="ctr"/>
            <a:r>
              <a:rPr lang="en-US" sz="2800" b="1" dirty="0" err="1">
                <a:latin typeface="Arial" panose="020B0604020202020204" pitchFamily="34" charset="0"/>
                <a:cs typeface="Arial" panose="020B0604020202020204" pitchFamily="34" charset="0"/>
              </a:rPr>
              <a:t>Methylcap-seq</a:t>
            </a:r>
            <a:r>
              <a:rPr lang="en-US" sz="2800" b="1" dirty="0">
                <a:latin typeface="Arial" panose="020B0604020202020204" pitchFamily="34" charset="0"/>
                <a:cs typeface="Arial" panose="020B0604020202020204" pitchFamily="34" charset="0"/>
              </a:rPr>
              <a:t> reveals novel DNA methylation markers for the diagnosis and recurrence prediction of bladder cancer</a:t>
            </a:r>
            <a:endParaRPr lang="en-US" sz="28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2"/>
          <a:stretch>
            <a:fillRect/>
          </a:stretch>
        </p:blipFill>
        <p:spPr>
          <a:xfrm>
            <a:off x="519634" y="1415534"/>
            <a:ext cx="3422025" cy="1927741"/>
          </a:xfrm>
          <a:prstGeom prst="rect">
            <a:avLst/>
          </a:prstGeom>
        </p:spPr>
      </p:pic>
      <p:sp>
        <p:nvSpPr>
          <p:cNvPr id="15" name="Rectangle 14"/>
          <p:cNvSpPr/>
          <p:nvPr/>
        </p:nvSpPr>
        <p:spPr>
          <a:xfrm>
            <a:off x="433909" y="33058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16" name="图片 13"/>
          <p:cNvPicPr>
            <a:picLocks noChangeAspect="1"/>
          </p:cNvPicPr>
          <p:nvPr/>
        </p:nvPicPr>
        <p:blipFill rotWithShape="1">
          <a:blip r:embed="rId3" cstate="print"/>
          <a:srcRect t="6100" b="5084"/>
          <a:stretch/>
        </p:blipFill>
        <p:spPr>
          <a:xfrm>
            <a:off x="390812" y="4108791"/>
            <a:ext cx="4082416" cy="2335054"/>
          </a:xfrm>
          <a:prstGeom prst="rect">
            <a:avLst/>
          </a:prstGeom>
        </p:spPr>
      </p:pic>
      <p:sp>
        <p:nvSpPr>
          <p:cNvPr id="17" name="Rectangle 16"/>
          <p:cNvSpPr/>
          <p:nvPr/>
        </p:nvSpPr>
        <p:spPr>
          <a:xfrm>
            <a:off x="1534352" y="6227058"/>
            <a:ext cx="2993127" cy="261610"/>
          </a:xfrm>
          <a:prstGeom prst="rect">
            <a:avLst/>
          </a:prstGeom>
        </p:spPr>
        <p:txBody>
          <a:bodyPr wrap="none">
            <a:spAutoFit/>
          </a:bodyPr>
          <a:lstStyle/>
          <a:p>
            <a:pPr fontAlgn="ctr"/>
            <a:r>
              <a:rPr lang="en-US" sz="1100" dirty="0">
                <a:latin typeface="Arial" panose="020B0604020202020204" pitchFamily="34" charset="0"/>
                <a:cs typeface="Arial" panose="020B0604020202020204" pitchFamily="34" charset="0"/>
              </a:rPr>
              <a:t>Methods. Volume 52, Issue 3, 2010, 232-236</a:t>
            </a:r>
            <a:endParaRPr lang="en-US" sz="1100" dirty="0">
              <a:latin typeface="Arial" panose="020B0604020202020204" pitchFamily="34" charset="0"/>
              <a:cs typeface="Arial" panose="020B0604020202020204" pitchFamily="34" charset="0"/>
            </a:endParaRPr>
          </a:p>
        </p:txBody>
      </p:sp>
      <p:sp>
        <p:nvSpPr>
          <p:cNvPr id="18" name="Rectangle 17"/>
          <p:cNvSpPr/>
          <p:nvPr/>
        </p:nvSpPr>
        <p:spPr>
          <a:xfrm>
            <a:off x="390812" y="3714362"/>
            <a:ext cx="4661966" cy="292388"/>
          </a:xfrm>
          <a:prstGeom prst="rect">
            <a:avLst/>
          </a:prstGeom>
        </p:spPr>
        <p:txBody>
          <a:bodyPr wrap="square">
            <a:spAutoFit/>
          </a:bodyPr>
          <a:lstStyle/>
          <a:p>
            <a:r>
              <a:rPr lang="en-US" sz="1300" dirty="0" err="1" smtClean="0">
                <a:solidFill>
                  <a:srgbClr val="FF0000"/>
                </a:solidFill>
                <a:latin typeface="Arial" panose="020B0604020202020204" pitchFamily="34" charset="0"/>
                <a:cs typeface="Arial" panose="020B0604020202020204" pitchFamily="34" charset="0"/>
              </a:rPr>
              <a:t>MBDCap-Seq</a:t>
            </a:r>
            <a:r>
              <a:rPr lang="en-US" sz="1300" dirty="0" smtClean="0">
                <a:solidFill>
                  <a:srgbClr val="FF0000"/>
                </a:solidFill>
                <a:latin typeface="Arial" panose="020B0604020202020204" pitchFamily="34" charset="0"/>
                <a:cs typeface="Arial" panose="020B0604020202020204" pitchFamily="34" charset="0"/>
              </a:rPr>
              <a:t>/</a:t>
            </a:r>
            <a:r>
              <a:rPr lang="en-US" sz="1300" dirty="0" err="1" smtClean="0">
                <a:solidFill>
                  <a:srgbClr val="FF0000"/>
                </a:solidFill>
                <a:latin typeface="Arial" panose="020B0604020202020204" pitchFamily="34" charset="0"/>
                <a:cs typeface="Arial" panose="020B0604020202020204" pitchFamily="34" charset="0"/>
              </a:rPr>
              <a:t>MethylCap-Seq</a:t>
            </a:r>
            <a:r>
              <a:rPr lang="en-US" sz="1300" dirty="0" smtClean="0">
                <a:solidFill>
                  <a:srgbClr val="FF0000"/>
                </a:solidFill>
                <a:latin typeface="Arial" panose="020B0604020202020204" pitchFamily="34" charset="0"/>
                <a:cs typeface="Arial" panose="020B0604020202020204" pitchFamily="34" charset="0"/>
              </a:rPr>
              <a:t>/MBD-</a:t>
            </a:r>
            <a:r>
              <a:rPr lang="en-US" sz="1300" dirty="0" err="1" smtClean="0">
                <a:solidFill>
                  <a:srgbClr val="FF0000"/>
                </a:solidFill>
                <a:latin typeface="Arial" panose="020B0604020202020204" pitchFamily="34" charset="0"/>
                <a:cs typeface="Arial" panose="020B0604020202020204" pitchFamily="34" charset="0"/>
              </a:rPr>
              <a:t>Seq</a:t>
            </a:r>
            <a:r>
              <a:rPr lang="en-US" sz="1300" dirty="0" smtClean="0">
                <a:solidFill>
                  <a:srgbClr val="FF0000"/>
                </a:solidFill>
                <a:latin typeface="Arial" panose="020B0604020202020204" pitchFamily="34" charset="0"/>
                <a:cs typeface="Arial" panose="020B0604020202020204" pitchFamily="34" charset="0"/>
              </a:rPr>
              <a:t>/</a:t>
            </a:r>
            <a:r>
              <a:rPr lang="en-US" sz="1300" dirty="0" err="1" smtClean="0">
                <a:solidFill>
                  <a:srgbClr val="FF0000"/>
                </a:solidFill>
                <a:latin typeface="Arial" panose="020B0604020202020204" pitchFamily="34" charset="0"/>
                <a:cs typeface="Arial" panose="020B0604020202020204" pitchFamily="34" charset="0"/>
              </a:rPr>
              <a:t>MBDCap</a:t>
            </a:r>
            <a:r>
              <a:rPr lang="en-US" sz="1300" dirty="0" smtClean="0">
                <a:solidFill>
                  <a:srgbClr val="FF0000"/>
                </a:solidFill>
                <a:latin typeface="Arial" panose="020B0604020202020204" pitchFamily="34" charset="0"/>
                <a:cs typeface="Arial" panose="020B0604020202020204" pitchFamily="34" charset="0"/>
              </a:rPr>
              <a:t>/</a:t>
            </a:r>
            <a:r>
              <a:rPr lang="en-US" sz="1300" dirty="0" err="1" smtClean="0">
                <a:solidFill>
                  <a:srgbClr val="FF0000"/>
                </a:solidFill>
                <a:latin typeface="Arial" panose="020B0604020202020204" pitchFamily="34" charset="0"/>
                <a:cs typeface="Arial" panose="020B0604020202020204" pitchFamily="34" charset="0"/>
              </a:rPr>
              <a:t>MiGS</a:t>
            </a:r>
            <a:endParaRPr lang="en-US" sz="1300" dirty="0">
              <a:solidFill>
                <a:srgbClr val="FF0000"/>
              </a:solidFill>
              <a:latin typeface="Arial" panose="020B0604020202020204" pitchFamily="34" charset="0"/>
              <a:cs typeface="Arial" panose="020B0604020202020204" pitchFamily="34" charset="0"/>
            </a:endParaRPr>
          </a:p>
        </p:txBody>
      </p:sp>
      <p:sp>
        <p:nvSpPr>
          <p:cNvPr id="19" name="矩形 7"/>
          <p:cNvSpPr/>
          <p:nvPr/>
        </p:nvSpPr>
        <p:spPr>
          <a:xfrm>
            <a:off x="6598998" y="1164515"/>
            <a:ext cx="1728394" cy="354308"/>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Black" panose="020B0A04020102020204" pitchFamily="34" charset="0"/>
                <a:ea typeface="黑体" panose="02010609060101010101" pitchFamily="49" charset="-122"/>
              </a:rPr>
              <a:t>T24, 5637</a:t>
            </a:r>
            <a:endParaRPr lang="zh-CN" altLang="en-US" sz="2000" b="1" dirty="0">
              <a:solidFill>
                <a:schemeClr val="tx1"/>
              </a:solidFill>
              <a:latin typeface="Arial Black" panose="020B0A04020102020204" pitchFamily="34" charset="0"/>
              <a:ea typeface="黑体" panose="02010609060101010101" pitchFamily="49" charset="-122"/>
            </a:endParaRPr>
          </a:p>
        </p:txBody>
      </p:sp>
      <p:sp>
        <p:nvSpPr>
          <p:cNvPr id="20" name="矩形 8"/>
          <p:cNvSpPr/>
          <p:nvPr/>
        </p:nvSpPr>
        <p:spPr>
          <a:xfrm>
            <a:off x="8760273" y="1164515"/>
            <a:ext cx="1786644" cy="354308"/>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Black" panose="020B0A04020102020204" pitchFamily="34" charset="0"/>
                <a:ea typeface="黑体" panose="02010609060101010101" pitchFamily="49" charset="-122"/>
              </a:rPr>
              <a:t>BN1, BN2</a:t>
            </a:r>
            <a:endParaRPr lang="zh-CN" altLang="en-US" sz="2000" b="1" dirty="0">
              <a:solidFill>
                <a:schemeClr val="tx1"/>
              </a:solidFill>
              <a:latin typeface="Arial Black" panose="020B0A04020102020204" pitchFamily="34" charset="0"/>
              <a:ea typeface="黑体" panose="02010609060101010101" pitchFamily="49" charset="-122"/>
            </a:endParaRPr>
          </a:p>
        </p:txBody>
      </p:sp>
      <p:sp>
        <p:nvSpPr>
          <p:cNvPr id="21" name="下箭头 9"/>
          <p:cNvSpPr/>
          <p:nvPr/>
        </p:nvSpPr>
        <p:spPr>
          <a:xfrm>
            <a:off x="7542138" y="1753616"/>
            <a:ext cx="1816936" cy="122348"/>
          </a:xfrm>
          <a:prstGeom prst="downArrow">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Arial Black" panose="020B0A04020102020204" pitchFamily="34" charset="0"/>
              <a:ea typeface="黑体" panose="02010609060101010101" pitchFamily="49" charset="-122"/>
            </a:endParaRPr>
          </a:p>
        </p:txBody>
      </p:sp>
      <p:sp>
        <p:nvSpPr>
          <p:cNvPr id="22" name="矩形 10"/>
          <p:cNvSpPr/>
          <p:nvPr/>
        </p:nvSpPr>
        <p:spPr>
          <a:xfrm>
            <a:off x="6499986" y="2177155"/>
            <a:ext cx="3120690" cy="350117"/>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smtClean="0">
                <a:solidFill>
                  <a:schemeClr val="tx1"/>
                </a:solidFill>
                <a:latin typeface="Arial Black" panose="020B0A04020102020204" pitchFamily="34" charset="0"/>
                <a:ea typeface="黑体" panose="02010609060101010101" pitchFamily="49" charset="-122"/>
              </a:rPr>
              <a:t>MethylCap-Seq</a:t>
            </a:r>
            <a:endParaRPr lang="en-US" altLang="zh-CN" sz="2000" b="1" dirty="0">
              <a:solidFill>
                <a:schemeClr val="tx1"/>
              </a:solidFill>
              <a:latin typeface="Arial Black" panose="020B0A04020102020204" pitchFamily="34" charset="0"/>
              <a:ea typeface="黑体" panose="02010609060101010101" pitchFamily="49" charset="-122"/>
            </a:endParaRPr>
          </a:p>
        </p:txBody>
      </p:sp>
      <p:sp>
        <p:nvSpPr>
          <p:cNvPr id="33" name="文本框 29"/>
          <p:cNvSpPr txBox="1"/>
          <p:nvPr/>
        </p:nvSpPr>
        <p:spPr>
          <a:xfrm>
            <a:off x="9727891" y="1795625"/>
            <a:ext cx="1448153" cy="1077218"/>
          </a:xfrm>
          <a:prstGeom prst="rect">
            <a:avLst/>
          </a:prstGeom>
          <a:noFill/>
          <a:ln>
            <a:noFill/>
          </a:ln>
        </p:spPr>
        <p:txBody>
          <a:bodyPr wrap="none" rtlCol="0">
            <a:spAutoFit/>
          </a:bodyPr>
          <a:lstStyle/>
          <a:p>
            <a:pPr marL="214313" indent="-214313">
              <a:buFont typeface="Wingdings" panose="05000000000000000000" pitchFamily="2" charset="2"/>
              <a:buChar char="ü"/>
            </a:pPr>
            <a:r>
              <a:rPr lang="en-US" altLang="zh-CN" sz="1600" b="1" dirty="0">
                <a:latin typeface="Arial Black" panose="020B0A04020102020204" pitchFamily="34" charset="0"/>
                <a:ea typeface="黑体" panose="02010609060101010101" pitchFamily="49" charset="-122"/>
              </a:rPr>
              <a:t>BWA</a:t>
            </a:r>
          </a:p>
          <a:p>
            <a:pPr marL="214313" indent="-214313">
              <a:buFont typeface="Wingdings" panose="05000000000000000000" pitchFamily="2" charset="2"/>
              <a:buChar char="ü"/>
            </a:pPr>
            <a:r>
              <a:rPr lang="en-US" altLang="zh-CN" sz="1600" b="1" dirty="0" err="1">
                <a:latin typeface="Arial Black" panose="020B0A04020102020204" pitchFamily="34" charset="0"/>
                <a:ea typeface="黑体" panose="02010609060101010101" pitchFamily="49" charset="-122"/>
              </a:rPr>
              <a:t>Samtools</a:t>
            </a:r>
            <a:endParaRPr lang="en-US" altLang="zh-CN" sz="1600" b="1" dirty="0">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r>
              <a:rPr lang="en-US" altLang="zh-CN" sz="1600" b="1" dirty="0" smtClean="0">
                <a:latin typeface="Arial Black" panose="020B0A04020102020204" pitchFamily="34" charset="0"/>
                <a:ea typeface="黑体" panose="02010609060101010101" pitchFamily="49" charset="-122"/>
              </a:rPr>
              <a:t>Picard</a:t>
            </a:r>
          </a:p>
          <a:p>
            <a:pPr marL="214313" indent="-214313">
              <a:buFont typeface="Wingdings" panose="05000000000000000000" pitchFamily="2" charset="2"/>
              <a:buChar char="ü"/>
            </a:pPr>
            <a:r>
              <a:rPr lang="en-US" altLang="zh-CN" sz="1600" b="1" dirty="0" smtClean="0">
                <a:latin typeface="Arial Black" panose="020B0A04020102020204" pitchFamily="34" charset="0"/>
                <a:ea typeface="黑体" panose="02010609060101010101" pitchFamily="49" charset="-122"/>
              </a:rPr>
              <a:t>MACS2</a:t>
            </a:r>
            <a:endParaRPr lang="zh-CN" altLang="en-US" sz="1600" b="1" dirty="0">
              <a:latin typeface="Arial Black" panose="020B0A04020102020204" pitchFamily="34" charset="0"/>
              <a:ea typeface="黑体" panose="02010609060101010101" pitchFamily="49" charset="-122"/>
            </a:endParaRPr>
          </a:p>
        </p:txBody>
      </p:sp>
      <p:graphicFrame>
        <p:nvGraphicFramePr>
          <p:cNvPr id="35" name="表格 9"/>
          <p:cNvGraphicFramePr>
            <a:graphicFrameLocks noGrp="1"/>
          </p:cNvGraphicFramePr>
          <p:nvPr>
            <p:extLst>
              <p:ext uri="{D42A27DB-BD31-4B8C-83A1-F6EECF244321}">
                <p14:modId xmlns:p14="http://schemas.microsoft.com/office/powerpoint/2010/main" val="743789360"/>
              </p:ext>
            </p:extLst>
          </p:nvPr>
        </p:nvGraphicFramePr>
        <p:xfrm>
          <a:off x="6386328" y="2920600"/>
          <a:ext cx="5024566" cy="3020495"/>
        </p:xfrm>
        <a:graphic>
          <a:graphicData uri="http://schemas.openxmlformats.org/drawingml/2006/table">
            <a:tbl>
              <a:tblPr firstRow="1" firstCol="1" bandRow="1">
                <a:tableStyleId>{93296810-A885-4BE3-A3E7-6D5BEEA58F35}</a:tableStyleId>
              </a:tblPr>
              <a:tblGrid>
                <a:gridCol w="2262316">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tblGrid>
              <a:tr h="458718">
                <a:tc gridSpan="3">
                  <a:txBody>
                    <a:bodyPr/>
                    <a:lstStyle/>
                    <a:p>
                      <a:pPr indent="127000" algn="ctr">
                        <a:lnSpc>
                          <a:spcPts val="2000"/>
                        </a:lnSpc>
                        <a:spcAft>
                          <a:spcPts val="0"/>
                        </a:spcAft>
                      </a:pPr>
                      <a:r>
                        <a:rPr lang="en-US" altLang="zh-CN" sz="1600" kern="100" dirty="0" smtClean="0">
                          <a:effectLst/>
                        </a:rPr>
                        <a:t>                                                       BCC                   Normal</a:t>
                      </a:r>
                    </a:p>
                    <a:p>
                      <a:pPr indent="127000" algn="ctr">
                        <a:lnSpc>
                          <a:spcPts val="2000"/>
                        </a:lnSpc>
                        <a:spcAft>
                          <a:spcPts val="0"/>
                        </a:spcAft>
                      </a:pPr>
                      <a:r>
                        <a:rPr lang="en-US" altLang="zh-CN" sz="1600" kern="100" dirty="0" smtClean="0">
                          <a:effectLst/>
                        </a:rPr>
                        <a:t>                                                 (5637+T24)         (N1+N2)</a:t>
                      </a:r>
                      <a:endParaRPr lang="zh-CN" sz="16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29359">
                <a:tc>
                  <a:txBody>
                    <a:bodyPr/>
                    <a:lstStyle/>
                    <a:p>
                      <a:pPr indent="127000" algn="ctr">
                        <a:lnSpc>
                          <a:spcPts val="2000"/>
                        </a:lnSpc>
                        <a:spcAft>
                          <a:spcPts val="0"/>
                        </a:spcAft>
                      </a:pPr>
                      <a:r>
                        <a:rPr lang="en-US" sz="1800" kern="100" dirty="0" smtClean="0">
                          <a:effectLst/>
                        </a:rPr>
                        <a:t>Reads(72bp)</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smtClean="0">
                          <a:effectLst/>
                        </a:rPr>
                        <a:t>6,232,852</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6,230,959</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2"/>
                  </a:ext>
                </a:extLst>
              </a:tr>
              <a:tr h="318957">
                <a:tc>
                  <a:txBody>
                    <a:bodyPr/>
                    <a:lstStyle/>
                    <a:p>
                      <a:pPr indent="127000" algn="ctr">
                        <a:lnSpc>
                          <a:spcPts val="2000"/>
                        </a:lnSpc>
                        <a:spcAft>
                          <a:spcPts val="0"/>
                        </a:spcAft>
                      </a:pPr>
                      <a:r>
                        <a:rPr lang="en-US" sz="1800" kern="100">
                          <a:effectLst/>
                        </a:rPr>
                        <a:t>Total bases recalled</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smtClean="0">
                          <a:effectLst/>
                        </a:rPr>
                        <a:t>473,696752</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473,552,884</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3"/>
                  </a:ext>
                </a:extLst>
              </a:tr>
              <a:tr h="229359">
                <a:tc>
                  <a:txBody>
                    <a:bodyPr/>
                    <a:lstStyle/>
                    <a:p>
                      <a:pPr indent="127000" algn="ctr">
                        <a:lnSpc>
                          <a:spcPts val="2000"/>
                        </a:lnSpc>
                        <a:spcAft>
                          <a:spcPts val="0"/>
                        </a:spcAft>
                      </a:pPr>
                      <a:r>
                        <a:rPr lang="en-US" sz="1800" kern="100">
                          <a:effectLst/>
                        </a:rPr>
                        <a:t>Base Q20</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0.9143</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0.909</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4"/>
                  </a:ext>
                </a:extLst>
              </a:tr>
              <a:tr h="318957">
                <a:tc>
                  <a:txBody>
                    <a:bodyPr/>
                    <a:lstStyle/>
                    <a:p>
                      <a:pPr indent="127000" algn="ctr">
                        <a:lnSpc>
                          <a:spcPts val="2000"/>
                        </a:lnSpc>
                        <a:spcAft>
                          <a:spcPts val="0"/>
                        </a:spcAft>
                      </a:pPr>
                      <a:r>
                        <a:rPr lang="en-US" sz="1800" kern="100" dirty="0">
                          <a:effectLst/>
                        </a:rPr>
                        <a:t>Peaks </a:t>
                      </a:r>
                      <a:r>
                        <a:rPr lang="en-US" sz="1800" kern="100" dirty="0" smtClean="0">
                          <a:effectLst/>
                        </a:rPr>
                        <a:t>(P&lt;E-3) </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210,051</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229,538</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5"/>
                  </a:ext>
                </a:extLst>
              </a:tr>
              <a:tr h="285424">
                <a:tc>
                  <a:txBody>
                    <a:bodyPr/>
                    <a:lstStyle/>
                    <a:p>
                      <a:pPr indent="127000" algn="ctr">
                        <a:lnSpc>
                          <a:spcPts val="2000"/>
                        </a:lnSpc>
                        <a:spcAft>
                          <a:spcPts val="0"/>
                        </a:spcAft>
                      </a:pPr>
                      <a:r>
                        <a:rPr lang="en-US" sz="1800" kern="100" dirty="0" smtClean="0">
                          <a:effectLst/>
                        </a:rPr>
                        <a:t>High-DMR</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70,432</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83,690</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6"/>
                  </a:ext>
                </a:extLst>
              </a:tr>
              <a:tr h="269875">
                <a:tc>
                  <a:txBody>
                    <a:bodyPr/>
                    <a:lstStyle/>
                    <a:p>
                      <a:pPr indent="127000" algn="ctr">
                        <a:lnSpc>
                          <a:spcPts val="2000"/>
                        </a:lnSpc>
                        <a:spcAft>
                          <a:spcPts val="0"/>
                        </a:spcAft>
                      </a:pPr>
                      <a:r>
                        <a:rPr lang="en-US" sz="1800" kern="100" dirty="0">
                          <a:effectLst/>
                        </a:rPr>
                        <a:t>DMR </a:t>
                      </a:r>
                      <a:r>
                        <a:rPr lang="en-US" sz="1800" kern="100" dirty="0" smtClean="0">
                          <a:effectLst/>
                        </a:rPr>
                        <a:t>with </a:t>
                      </a:r>
                      <a:r>
                        <a:rPr lang="en-US" sz="1800" kern="100" dirty="0" err="1">
                          <a:effectLst/>
                        </a:rPr>
                        <a:t>refGene</a:t>
                      </a:r>
                      <a:r>
                        <a:rPr lang="en-US" sz="1800" kern="100" dirty="0">
                          <a:effectLst/>
                        </a:rPr>
                        <a:t> </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55,237</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45,522</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7"/>
                  </a:ext>
                </a:extLst>
              </a:tr>
              <a:tr h="229359">
                <a:tc>
                  <a:txBody>
                    <a:bodyPr/>
                    <a:lstStyle/>
                    <a:p>
                      <a:pPr indent="127000" algn="ctr">
                        <a:lnSpc>
                          <a:spcPts val="2000"/>
                        </a:lnSpc>
                        <a:spcAft>
                          <a:spcPts val="0"/>
                        </a:spcAft>
                      </a:pPr>
                      <a:r>
                        <a:rPr lang="en-US" sz="1800" kern="100" dirty="0">
                          <a:effectLst/>
                        </a:rPr>
                        <a:t>DMR </a:t>
                      </a:r>
                      <a:r>
                        <a:rPr lang="en-US" sz="1800" kern="100" dirty="0" smtClean="0">
                          <a:effectLst/>
                        </a:rPr>
                        <a:t>with CGI</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21,179</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1,945</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8"/>
                  </a:ext>
                </a:extLst>
              </a:tr>
              <a:tr h="303282">
                <a:tc>
                  <a:txBody>
                    <a:bodyPr/>
                    <a:lstStyle/>
                    <a:p>
                      <a:pPr indent="127000" algn="ctr">
                        <a:lnSpc>
                          <a:spcPts val="2000"/>
                        </a:lnSpc>
                        <a:spcAft>
                          <a:spcPts val="0"/>
                        </a:spcAft>
                      </a:pPr>
                      <a:r>
                        <a:rPr lang="en-US" sz="1800" kern="100" dirty="0" smtClean="0">
                          <a:effectLst/>
                        </a:rPr>
                        <a:t>DMR (</a:t>
                      </a:r>
                      <a:r>
                        <a:rPr lang="en-US" sz="1800" kern="100" dirty="0" err="1" smtClean="0">
                          <a:effectLst/>
                        </a:rPr>
                        <a:t>refGene</a:t>
                      </a:r>
                      <a:r>
                        <a:rPr lang="en-US" sz="1800" kern="100" dirty="0" smtClean="0">
                          <a:effectLst/>
                        </a:rPr>
                        <a:t> + CGI)</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4,256</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401</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9"/>
                  </a:ext>
                </a:extLst>
              </a:tr>
              <a:tr h="238125">
                <a:tc>
                  <a:txBody>
                    <a:bodyPr/>
                    <a:lstStyle/>
                    <a:p>
                      <a:pPr indent="127000" algn="ctr">
                        <a:lnSpc>
                          <a:spcPts val="2000"/>
                        </a:lnSpc>
                        <a:spcAft>
                          <a:spcPts val="0"/>
                        </a:spcAft>
                      </a:pPr>
                      <a:r>
                        <a:rPr lang="en-US" sz="1800" kern="100" dirty="0" smtClean="0">
                          <a:effectLst/>
                        </a:rPr>
                        <a:t>DMR (promoter)</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1,627</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66</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271" y="216803"/>
            <a:ext cx="12238607" cy="492443"/>
          </a:xfrm>
          <a:prstGeom prst="rect">
            <a:avLst/>
          </a:prstGeom>
          <a:noFill/>
          <a:ln>
            <a:noFill/>
          </a:ln>
        </p:spPr>
        <p:txBody>
          <a:bodyPr wrap="none" rtlCol="0">
            <a:spAutoFit/>
          </a:bodyPr>
          <a:lstStyle/>
          <a:p>
            <a:pPr algn="ctr"/>
            <a:r>
              <a:rPr lang="en-US" altLang="zh-CN" sz="2600" b="1" dirty="0">
                <a:latin typeface="Arial Black" panose="020B0A04020102020204" pitchFamily="34" charset="0"/>
                <a:ea typeface="黑体" panose="02010609060101010101" pitchFamily="49" charset="-122"/>
              </a:rPr>
              <a:t>Validate </a:t>
            </a:r>
            <a:r>
              <a:rPr lang="en-US" sz="2600" b="1" dirty="0" err="1">
                <a:latin typeface="Arial Black" panose="020B0A04020102020204" pitchFamily="34" charset="0"/>
                <a:ea typeface="黑体" panose="02010609060101010101" pitchFamily="49" charset="-122"/>
              </a:rPr>
              <a:t>Methylcap-seq</a:t>
            </a:r>
            <a:r>
              <a:rPr lang="en-US" sz="2600" b="1" dirty="0">
                <a:latin typeface="Arial Black" panose="020B0A04020102020204" pitchFamily="34" charset="0"/>
                <a:ea typeface="黑体" panose="02010609060101010101" pitchFamily="49" charset="-122"/>
              </a:rPr>
              <a:t> library with </a:t>
            </a:r>
            <a:r>
              <a:rPr lang="en-US" sz="2600" b="1" dirty="0" smtClean="0">
                <a:latin typeface="Arial Black" panose="020B0A04020102020204" pitchFamily="34" charset="0"/>
                <a:ea typeface="黑体" panose="02010609060101010101" pitchFamily="49" charset="-122"/>
              </a:rPr>
              <a:t>BSP </a:t>
            </a:r>
            <a:r>
              <a:rPr lang="en-US" sz="2600" b="1" dirty="0">
                <a:latin typeface="Arial Black" panose="020B0A04020102020204" pitchFamily="34" charset="0"/>
                <a:ea typeface="黑体" panose="02010609060101010101" pitchFamily="49" charset="-122"/>
              </a:rPr>
              <a:t>and Previous </a:t>
            </a:r>
            <a:r>
              <a:rPr lang="en-US" sz="2600" b="1" dirty="0" smtClean="0">
                <a:latin typeface="Arial Black" panose="020B0A04020102020204" pitchFamily="34" charset="0"/>
                <a:ea typeface="黑体" panose="02010609060101010101" pitchFamily="49" charset="-122"/>
              </a:rPr>
              <a:t>Publication</a:t>
            </a:r>
            <a:r>
              <a:rPr lang="en-US" altLang="zh-CN" sz="2600" b="1" dirty="0" smtClean="0">
                <a:latin typeface="Arial Black" panose="020B0A04020102020204" pitchFamily="34" charset="0"/>
                <a:ea typeface="黑体" panose="02010609060101010101" pitchFamily="49" charset="-122"/>
              </a:rPr>
              <a:t> </a:t>
            </a:r>
            <a:endParaRPr lang="zh-CN" altLang="en-US" sz="2600" b="1" dirty="0">
              <a:latin typeface="Arial Black" panose="020B0A04020102020204" pitchFamily="34" charset="0"/>
              <a:ea typeface="黑体" panose="02010609060101010101" pitchFamily="49" charset="-122"/>
            </a:endParaRPr>
          </a:p>
        </p:txBody>
      </p:sp>
      <p:grpSp>
        <p:nvGrpSpPr>
          <p:cNvPr id="23" name="组合 22"/>
          <p:cNvGrpSpPr/>
          <p:nvPr/>
        </p:nvGrpSpPr>
        <p:grpSpPr>
          <a:xfrm>
            <a:off x="1438737" y="1756494"/>
            <a:ext cx="2342688" cy="1077422"/>
            <a:chOff x="127615" y="1089131"/>
            <a:chExt cx="3360323" cy="1436563"/>
          </a:xfrm>
        </p:grpSpPr>
        <p:sp>
          <p:nvSpPr>
            <p:cNvPr id="11" name="文本框 10"/>
            <p:cNvSpPr txBox="1"/>
            <p:nvPr/>
          </p:nvSpPr>
          <p:spPr>
            <a:xfrm>
              <a:off x="127615" y="1089131"/>
              <a:ext cx="3360323" cy="533480"/>
            </a:xfrm>
            <a:prstGeom prst="rect">
              <a:avLst/>
            </a:prstGeom>
            <a:noFill/>
            <a:ln>
              <a:solidFill>
                <a:schemeClr val="tx1"/>
              </a:solidFill>
            </a:ln>
          </p:spPr>
          <p:txBody>
            <a:bodyPr wrap="none" rtlCol="0">
              <a:spAutoFit/>
            </a:bodyPr>
            <a:lstStyle/>
            <a:p>
              <a:pPr algn="ctr"/>
              <a:r>
                <a:rPr lang="en-US" altLang="zh-CN" sz="2000" b="1" dirty="0">
                  <a:latin typeface="Arial Black" panose="020B0A04020102020204" pitchFamily="34" charset="0"/>
                  <a:ea typeface="黑体" panose="02010609060101010101" pitchFamily="49" charset="-122"/>
                </a:rPr>
                <a:t>1627 + 66  DMRs</a:t>
              </a:r>
              <a:endParaRPr lang="zh-CN" altLang="en-US" sz="2000" b="1" dirty="0">
                <a:latin typeface="Arial Black" panose="020B0A04020102020204" pitchFamily="34" charset="0"/>
                <a:ea typeface="黑体" panose="02010609060101010101" pitchFamily="49" charset="-122"/>
              </a:endParaRPr>
            </a:p>
          </p:txBody>
        </p:sp>
        <p:sp>
          <p:nvSpPr>
            <p:cNvPr id="13" name="文本框 12"/>
            <p:cNvSpPr txBox="1"/>
            <p:nvPr/>
          </p:nvSpPr>
          <p:spPr>
            <a:xfrm>
              <a:off x="388986" y="1992214"/>
              <a:ext cx="2674238" cy="533480"/>
            </a:xfrm>
            <a:prstGeom prst="rect">
              <a:avLst/>
            </a:prstGeom>
            <a:noFill/>
            <a:ln>
              <a:solidFill>
                <a:schemeClr val="tx1"/>
              </a:solidFill>
            </a:ln>
          </p:spPr>
          <p:txBody>
            <a:bodyPr wrap="none" rtlCol="0">
              <a:spAutoFit/>
            </a:bodyPr>
            <a:lstStyle/>
            <a:p>
              <a:pPr algn="ctr"/>
              <a:r>
                <a:rPr lang="en-US" altLang="zh-CN" sz="2000" b="1" dirty="0">
                  <a:latin typeface="Arial Black" panose="020B0A04020102020204" pitchFamily="34" charset="0"/>
                  <a:ea typeface="黑体" panose="02010609060101010101" pitchFamily="49" charset="-122"/>
                </a:rPr>
                <a:t>22 + </a:t>
              </a:r>
              <a:r>
                <a:rPr lang="en-US" altLang="zh-CN" sz="2000" b="1" dirty="0">
                  <a:latin typeface="Arial Black" panose="020B0A04020102020204" pitchFamily="34" charset="0"/>
                  <a:ea typeface="黑体" panose="02010609060101010101" pitchFamily="49" charset="-122"/>
                </a:rPr>
                <a:t>2  DMRs</a:t>
              </a:r>
              <a:endParaRPr lang="zh-CN" altLang="en-US" sz="2000" b="1" dirty="0">
                <a:latin typeface="Arial Black" panose="020B0A04020102020204" pitchFamily="34" charset="0"/>
                <a:ea typeface="黑体" panose="02010609060101010101" pitchFamily="49" charset="-122"/>
              </a:endParaRPr>
            </a:p>
          </p:txBody>
        </p:sp>
      </p:grpSp>
      <p:grpSp>
        <p:nvGrpSpPr>
          <p:cNvPr id="24" name="组合 23"/>
          <p:cNvGrpSpPr/>
          <p:nvPr/>
        </p:nvGrpSpPr>
        <p:grpSpPr>
          <a:xfrm>
            <a:off x="1573659" y="959121"/>
            <a:ext cx="5681004" cy="5645262"/>
            <a:chOff x="218608" y="-194373"/>
            <a:chExt cx="7574675" cy="7527016"/>
          </a:xfrm>
        </p:grpSpPr>
        <p:pic>
          <p:nvPicPr>
            <p:cNvPr id="8" name="图片 7" descr="C:\Users\Shicheng Guo\Dropbox\Project\methylation\BladderCancer\Figure2.tif"/>
            <p:cNvPicPr/>
            <p:nvPr/>
          </p:nvPicPr>
          <p:blipFill rotWithShape="1">
            <a:blip r:embed="rId3" cstate="print">
              <a:extLst>
                <a:ext uri="{28A0092B-C50C-407E-A947-70E740481C1C}">
                  <a14:useLocalDpi xmlns:a14="http://schemas.microsoft.com/office/drawing/2010/main" val="0"/>
                </a:ext>
              </a:extLst>
            </a:blip>
            <a:srcRect l="15646" t="7822" r="14452" b="9988"/>
            <a:stretch/>
          </p:blipFill>
          <p:spPr bwMode="auto">
            <a:xfrm>
              <a:off x="3481333" y="-194373"/>
              <a:ext cx="4311950" cy="7527016"/>
            </a:xfrm>
            <a:prstGeom prst="rect">
              <a:avLst/>
            </a:prstGeom>
            <a:noFill/>
            <a:ln>
              <a:solidFill>
                <a:schemeClr val="tx1"/>
              </a:solidFill>
            </a:ln>
            <a:extLst>
              <a:ext uri="{53640926-AAD7-44D8-BBD7-CCE9431645EC}">
                <a14:shadowObscured xmlns:a14="http://schemas.microsoft.com/office/drawing/2010/main"/>
              </a:ext>
            </a:extLst>
          </p:spPr>
        </p:pic>
        <p:sp>
          <p:nvSpPr>
            <p:cNvPr id="15" name="文本框 14"/>
            <p:cNvSpPr txBox="1"/>
            <p:nvPr/>
          </p:nvSpPr>
          <p:spPr>
            <a:xfrm>
              <a:off x="218608" y="2809442"/>
              <a:ext cx="2583188" cy="533480"/>
            </a:xfrm>
            <a:prstGeom prst="rect">
              <a:avLst/>
            </a:prstGeom>
            <a:noFill/>
            <a:ln>
              <a:solidFill>
                <a:schemeClr val="tx1"/>
              </a:solidFill>
            </a:ln>
          </p:spPr>
          <p:txBody>
            <a:bodyPr wrap="none" rtlCol="0">
              <a:spAutoFit/>
            </a:bodyPr>
            <a:lstStyle/>
            <a:p>
              <a:pPr algn="ctr"/>
              <a:r>
                <a:rPr lang="en-US" altLang="zh-CN" sz="2000" b="1" dirty="0" smtClean="0">
                  <a:latin typeface="Arial Black" panose="020B0A04020102020204" pitchFamily="34" charset="0"/>
                  <a:ea typeface="黑体" panose="02010609060101010101" pitchFamily="49" charset="-122"/>
                </a:rPr>
                <a:t>23</a:t>
              </a:r>
              <a:r>
                <a:rPr lang="zh-CN" altLang="en-US" sz="2000" b="1" dirty="0">
                  <a:latin typeface="Arial Black" panose="020B0A04020102020204" pitchFamily="34" charset="0"/>
                  <a:ea typeface="黑体" panose="02010609060101010101" pitchFamily="49" charset="-122"/>
                </a:rPr>
                <a:t> </a:t>
              </a:r>
              <a:r>
                <a:rPr lang="en-US" altLang="zh-CN" sz="2000" b="1" dirty="0" smtClean="0">
                  <a:latin typeface="Arial Black" panose="020B0A04020102020204" pitchFamily="34" charset="0"/>
                  <a:ea typeface="黑体" panose="02010609060101010101" pitchFamily="49" charset="-122"/>
                </a:rPr>
                <a:t>Validated</a:t>
              </a:r>
              <a:endParaRPr lang="zh-CN" altLang="en-US" sz="2000" b="1" dirty="0">
                <a:latin typeface="Arial Black" panose="020B0A04020102020204" pitchFamily="34" charset="0"/>
                <a:ea typeface="黑体" panose="02010609060101010101" pitchFamily="49" charset="-122"/>
              </a:endParaRPr>
            </a:p>
          </p:txBody>
        </p:sp>
      </p:grpSp>
      <p:sp>
        <p:nvSpPr>
          <p:cNvPr id="14" name="下箭头 13"/>
          <p:cNvSpPr/>
          <p:nvPr/>
        </p:nvSpPr>
        <p:spPr>
          <a:xfrm>
            <a:off x="2100005" y="3668533"/>
            <a:ext cx="908685" cy="15430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grpSp>
        <p:nvGrpSpPr>
          <p:cNvPr id="25" name="组合 24"/>
          <p:cNvGrpSpPr/>
          <p:nvPr/>
        </p:nvGrpSpPr>
        <p:grpSpPr>
          <a:xfrm>
            <a:off x="2100005" y="2229939"/>
            <a:ext cx="908685" cy="906940"/>
            <a:chOff x="1009305" y="1631491"/>
            <a:chExt cx="1211580" cy="1209253"/>
          </a:xfrm>
        </p:grpSpPr>
        <p:sp>
          <p:nvSpPr>
            <p:cNvPr id="12" name="下箭头 11"/>
            <p:cNvSpPr/>
            <p:nvPr/>
          </p:nvSpPr>
          <p:spPr>
            <a:xfrm>
              <a:off x="1009305" y="1631491"/>
              <a:ext cx="1211580" cy="20574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16" name="下箭头 15"/>
            <p:cNvSpPr/>
            <p:nvPr/>
          </p:nvSpPr>
          <p:spPr>
            <a:xfrm>
              <a:off x="1009305" y="2635004"/>
              <a:ext cx="1211580" cy="20574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grpSp>
      <p:sp>
        <p:nvSpPr>
          <p:cNvPr id="17" name="文本框 16"/>
          <p:cNvSpPr txBox="1"/>
          <p:nvPr/>
        </p:nvSpPr>
        <p:spPr>
          <a:xfrm>
            <a:off x="1166742" y="3905839"/>
            <a:ext cx="2714142" cy="400110"/>
          </a:xfrm>
          <a:prstGeom prst="rect">
            <a:avLst/>
          </a:prstGeom>
          <a:noFill/>
          <a:ln>
            <a:solidFill>
              <a:schemeClr val="tx1"/>
            </a:solidFill>
          </a:ln>
        </p:spPr>
        <p:txBody>
          <a:bodyPr wrap="square" rtlCol="0">
            <a:spAutoFit/>
          </a:bodyPr>
          <a:lstStyle/>
          <a:p>
            <a:pPr algn="ctr"/>
            <a:r>
              <a:rPr lang="en-US" altLang="zh-CN" sz="2000" b="1" dirty="0" smtClean="0">
                <a:latin typeface="Arial Black" panose="020B0A04020102020204" pitchFamily="34" charset="0"/>
                <a:ea typeface="黑体" panose="02010609060101010101" pitchFamily="49" charset="-122"/>
              </a:rPr>
              <a:t>Consistency: 96</a:t>
            </a:r>
            <a:r>
              <a:rPr lang="en-US" altLang="zh-CN" sz="2000" b="1" dirty="0">
                <a:latin typeface="Arial Black" panose="020B0A04020102020204" pitchFamily="34" charset="0"/>
                <a:ea typeface="黑体" panose="02010609060101010101" pitchFamily="49" charset="-122"/>
              </a:rPr>
              <a:t>%</a:t>
            </a:r>
            <a:endParaRPr lang="zh-CN" altLang="en-US" sz="2000" b="1" dirty="0">
              <a:latin typeface="Arial Black" panose="020B0A04020102020204" pitchFamily="34" charset="0"/>
              <a:ea typeface="黑体" panose="02010609060101010101" pitchFamily="49" charset="-122"/>
            </a:endParaRPr>
          </a:p>
        </p:txBody>
      </p:sp>
      <p:grpSp>
        <p:nvGrpSpPr>
          <p:cNvPr id="22" name="组合 21"/>
          <p:cNvGrpSpPr/>
          <p:nvPr/>
        </p:nvGrpSpPr>
        <p:grpSpPr>
          <a:xfrm>
            <a:off x="1066800" y="1611073"/>
            <a:ext cx="2892179" cy="4326109"/>
            <a:chOff x="264725" y="895237"/>
            <a:chExt cx="2999900" cy="5768145"/>
          </a:xfrm>
        </p:grpSpPr>
        <p:sp>
          <p:nvSpPr>
            <p:cNvPr id="18" name="文本框 17"/>
            <p:cNvSpPr txBox="1"/>
            <p:nvPr/>
          </p:nvSpPr>
          <p:spPr>
            <a:xfrm>
              <a:off x="264725" y="5309165"/>
              <a:ext cx="2999900" cy="1354217"/>
            </a:xfrm>
            <a:prstGeom prst="rect">
              <a:avLst/>
            </a:prstGeom>
            <a:noFill/>
            <a:ln>
              <a:solidFill>
                <a:schemeClr val="tx1"/>
              </a:solidFill>
            </a:ln>
          </p:spPr>
          <p:txBody>
            <a:bodyPr wrap="square" rtlCol="0">
              <a:spAutoFit/>
            </a:bodyPr>
            <a:lstStyle/>
            <a:p>
              <a:pPr algn="ctr"/>
              <a:r>
                <a:rPr lang="en-US" altLang="zh-CN" sz="2000" b="1" dirty="0" smtClean="0">
                  <a:latin typeface="Arial Black" panose="020B0A04020102020204" pitchFamily="34" charset="0"/>
                  <a:ea typeface="黑体" panose="02010609060101010101" pitchFamily="49" charset="-122"/>
                </a:rPr>
                <a:t>High quality </a:t>
              </a:r>
              <a:r>
                <a:rPr lang="en-US" altLang="zh-CN" sz="2000" b="1" dirty="0" err="1" smtClean="0">
                  <a:latin typeface="Arial Black" panose="020B0A04020102020204" pitchFamily="34" charset="0"/>
                  <a:ea typeface="黑体" panose="02010609060101010101" pitchFamily="49" charset="-122"/>
                </a:rPr>
                <a:t>Methylcap-seq</a:t>
              </a:r>
              <a:r>
                <a:rPr lang="en-US" altLang="zh-CN" sz="2000" b="1" dirty="0" smtClean="0">
                  <a:latin typeface="Arial Black" panose="020B0A04020102020204" pitchFamily="34" charset="0"/>
                  <a:ea typeface="黑体" panose="02010609060101010101" pitchFamily="49" charset="-122"/>
                </a:rPr>
                <a:t> library</a:t>
              </a:r>
              <a:endParaRPr lang="zh-CN" altLang="en-US" sz="2000" b="1" dirty="0">
                <a:latin typeface="Arial Black" panose="020B0A04020102020204" pitchFamily="34" charset="0"/>
                <a:ea typeface="黑体" panose="02010609060101010101" pitchFamily="49" charset="-122"/>
              </a:endParaRPr>
            </a:p>
          </p:txBody>
        </p:sp>
        <p:sp>
          <p:nvSpPr>
            <p:cNvPr id="19" name="矩形 18"/>
            <p:cNvSpPr/>
            <p:nvPr/>
          </p:nvSpPr>
          <p:spPr>
            <a:xfrm>
              <a:off x="293112" y="895237"/>
              <a:ext cx="2962156" cy="36886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20" name="下箭头 19"/>
            <p:cNvSpPr/>
            <p:nvPr/>
          </p:nvSpPr>
          <p:spPr>
            <a:xfrm>
              <a:off x="1002062" y="4819995"/>
              <a:ext cx="1211580" cy="20574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grpSp>
      <p:sp>
        <p:nvSpPr>
          <p:cNvPr id="27" name="文本框 26"/>
          <p:cNvSpPr txBox="1"/>
          <p:nvPr/>
        </p:nvSpPr>
        <p:spPr>
          <a:xfrm>
            <a:off x="7325407" y="1256198"/>
            <a:ext cx="4049844" cy="400110"/>
          </a:xfrm>
          <a:prstGeom prst="rect">
            <a:avLst/>
          </a:prstGeom>
          <a:noFill/>
          <a:ln>
            <a:solidFill>
              <a:schemeClr val="tx1"/>
            </a:solidFill>
          </a:ln>
        </p:spPr>
        <p:txBody>
          <a:bodyPr wrap="square" rtlCol="0">
            <a:spAutoFit/>
          </a:bodyPr>
          <a:lstStyle/>
          <a:p>
            <a:pPr algn="ctr"/>
            <a:r>
              <a:rPr lang="en-US" altLang="zh-CN" sz="2000" b="1" dirty="0" smtClean="0">
                <a:latin typeface="Arial Black" panose="020B0A04020102020204" pitchFamily="34" charset="0"/>
                <a:ea typeface="黑体" panose="02010609060101010101" pitchFamily="49" charset="-122"/>
              </a:rPr>
              <a:t>Previous Reported 21 DMR</a:t>
            </a:r>
            <a:endParaRPr lang="en-US" altLang="zh-CN" sz="2000" b="1" dirty="0">
              <a:latin typeface="Arial Black" panose="020B0A04020102020204" pitchFamily="34" charset="0"/>
              <a:ea typeface="黑体" panose="02010609060101010101" pitchFamily="49" charset="-122"/>
            </a:endParaRPr>
          </a:p>
        </p:txBody>
      </p:sp>
      <p:sp>
        <p:nvSpPr>
          <p:cNvPr id="28" name="下箭头 27"/>
          <p:cNvSpPr/>
          <p:nvPr/>
        </p:nvSpPr>
        <p:spPr>
          <a:xfrm>
            <a:off x="8925225" y="1783918"/>
            <a:ext cx="863301" cy="12546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29" name="文本框 28"/>
          <p:cNvSpPr txBox="1"/>
          <p:nvPr/>
        </p:nvSpPr>
        <p:spPr>
          <a:xfrm>
            <a:off x="8087109" y="2059626"/>
            <a:ext cx="2668790" cy="400110"/>
          </a:xfrm>
          <a:prstGeom prst="rect">
            <a:avLst/>
          </a:prstGeom>
          <a:noFill/>
          <a:ln>
            <a:solidFill>
              <a:schemeClr val="tx1"/>
            </a:solidFill>
          </a:ln>
        </p:spPr>
        <p:txBody>
          <a:bodyPr wrap="square" rtlCol="0">
            <a:spAutoFit/>
          </a:bodyPr>
          <a:lstStyle/>
          <a:p>
            <a:pPr algn="ctr"/>
            <a:r>
              <a:rPr lang="en-US" altLang="zh-CN" sz="2000" b="1" dirty="0" smtClean="0">
                <a:latin typeface="Arial Black" panose="020B0A04020102020204" pitchFamily="34" charset="0"/>
                <a:ea typeface="黑体" panose="02010609060101010101" pitchFamily="49" charset="-122"/>
              </a:rPr>
              <a:t>19/21</a:t>
            </a:r>
            <a:r>
              <a:rPr lang="zh-CN" altLang="en-US" sz="2000" b="1" dirty="0" smtClean="0">
                <a:latin typeface="Arial Black" panose="020B0A04020102020204" pitchFamily="34" charset="0"/>
                <a:ea typeface="黑体" panose="02010609060101010101" pitchFamily="49" charset="-122"/>
              </a:rPr>
              <a:t>（</a:t>
            </a:r>
            <a:r>
              <a:rPr lang="en-US" altLang="zh-CN" sz="2000" b="1" dirty="0" smtClean="0">
                <a:latin typeface="Arial Black" panose="020B0A04020102020204" pitchFamily="34" charset="0"/>
                <a:ea typeface="黑体" panose="02010609060101010101" pitchFamily="49" charset="-122"/>
              </a:rPr>
              <a:t>90.5</a:t>
            </a:r>
            <a:r>
              <a:rPr lang="en-US" altLang="zh-CN" sz="2000" b="1" dirty="0">
                <a:latin typeface="Arial Black" panose="020B0A04020102020204" pitchFamily="34" charset="0"/>
                <a:ea typeface="黑体" panose="02010609060101010101" pitchFamily="49" charset="-122"/>
              </a:rPr>
              <a:t>%</a:t>
            </a:r>
            <a:r>
              <a:rPr lang="zh-CN" altLang="en-US" sz="2000" b="1" dirty="0">
                <a:latin typeface="Arial Black" panose="020B0A04020102020204" pitchFamily="34" charset="0"/>
                <a:ea typeface="黑体" panose="02010609060101010101" pitchFamily="49" charset="-122"/>
              </a:rPr>
              <a:t>）</a:t>
            </a:r>
            <a:endParaRPr lang="en-US" altLang="zh-CN" sz="2000" b="1" dirty="0">
              <a:latin typeface="Arial Black" panose="020B0A04020102020204" pitchFamily="34" charset="0"/>
              <a:ea typeface="黑体" panose="02010609060101010101" pitchFamily="49" charset="-122"/>
            </a:endParaRPr>
          </a:p>
        </p:txBody>
      </p:sp>
      <p:sp>
        <p:nvSpPr>
          <p:cNvPr id="31" name="文本框 30"/>
          <p:cNvSpPr txBox="1"/>
          <p:nvPr/>
        </p:nvSpPr>
        <p:spPr>
          <a:xfrm>
            <a:off x="7980800" y="4631794"/>
            <a:ext cx="3285211" cy="523220"/>
          </a:xfrm>
          <a:prstGeom prst="rect">
            <a:avLst/>
          </a:prstGeom>
          <a:noFill/>
          <a:ln>
            <a:solidFill>
              <a:schemeClr val="tx1"/>
            </a:solidFill>
          </a:ln>
        </p:spPr>
        <p:txBody>
          <a:bodyPr wrap="square" rtlCol="0">
            <a:spAutoFit/>
          </a:bodyPr>
          <a:lstStyle/>
          <a:p>
            <a:pPr algn="ctr"/>
            <a:r>
              <a:rPr lang="en-US" altLang="zh-CN" sz="1400" b="1" dirty="0">
                <a:latin typeface="Arial Black" panose="020B0A04020102020204" pitchFamily="34" charset="0"/>
                <a:ea typeface="黑体" panose="02010609060101010101" pitchFamily="49" charset="-122"/>
              </a:rPr>
              <a:t>Clinical Cancer Research </a:t>
            </a:r>
            <a:r>
              <a:rPr lang="en-US" altLang="zh-CN" sz="1400" b="1" dirty="0">
                <a:latin typeface="Arial Black" panose="020B0A04020102020204" pitchFamily="34" charset="0"/>
                <a:ea typeface="黑体" panose="02010609060101010101" pitchFamily="49" charset="-122"/>
              </a:rPr>
              <a:t>2011</a:t>
            </a:r>
          </a:p>
          <a:p>
            <a:pPr algn="ctr"/>
            <a:r>
              <a:rPr lang="en-US" altLang="zh-CN" sz="1400" b="1" dirty="0">
                <a:latin typeface="Arial Black" panose="020B0A04020102020204" pitchFamily="34" charset="0"/>
                <a:ea typeface="黑体" panose="02010609060101010101" pitchFamily="49" charset="-122"/>
              </a:rPr>
              <a:t>Cancer </a:t>
            </a:r>
            <a:r>
              <a:rPr lang="en-US" altLang="zh-CN" sz="1400" b="1" dirty="0" err="1" smtClean="0">
                <a:latin typeface="Arial Black" panose="020B0A04020102020204" pitchFamily="34" charset="0"/>
                <a:ea typeface="黑体" panose="02010609060101010101" pitchFamily="49" charset="-122"/>
              </a:rPr>
              <a:t>EpiBiomaK</a:t>
            </a:r>
            <a:r>
              <a:rPr lang="en-US" altLang="zh-CN" sz="1400" b="1" dirty="0" smtClean="0">
                <a:latin typeface="Arial Black" panose="020B0A04020102020204" pitchFamily="34" charset="0"/>
                <a:ea typeface="黑体" panose="02010609060101010101" pitchFamily="49" charset="-122"/>
              </a:rPr>
              <a:t> </a:t>
            </a:r>
            <a:r>
              <a:rPr lang="en-US" altLang="zh-CN" sz="1400" b="1" dirty="0" err="1">
                <a:latin typeface="Arial Black" panose="020B0A04020102020204" pitchFamily="34" charset="0"/>
                <a:ea typeface="黑体" panose="02010609060101010101" pitchFamily="49" charset="-122"/>
              </a:rPr>
              <a:t>Prev</a:t>
            </a:r>
            <a:r>
              <a:rPr lang="zh-CN" altLang="en-US" sz="1400" b="1" dirty="0">
                <a:latin typeface="Arial Black" panose="020B0A04020102020204" pitchFamily="34" charset="0"/>
                <a:ea typeface="黑体" panose="02010609060101010101" pitchFamily="49" charset="-122"/>
              </a:rPr>
              <a:t>，</a:t>
            </a:r>
            <a:r>
              <a:rPr lang="en-US" altLang="zh-CN" sz="1400" b="1" dirty="0">
                <a:latin typeface="Arial Black" panose="020B0A04020102020204" pitchFamily="34" charset="0"/>
                <a:ea typeface="黑体" panose="02010609060101010101" pitchFamily="49" charset="-122"/>
              </a:rPr>
              <a:t>2011</a:t>
            </a:r>
            <a:r>
              <a:rPr lang="zh-CN" altLang="en-US" sz="1400" b="1" dirty="0">
                <a:latin typeface="Arial Black" panose="020B0A04020102020204" pitchFamily="34" charset="0"/>
                <a:ea typeface="黑体" panose="02010609060101010101" pitchFamily="49" charset="-122"/>
              </a:rPr>
              <a:t> </a:t>
            </a:r>
            <a:endParaRPr lang="en-US" altLang="zh-CN" sz="1400" b="1" dirty="0">
              <a:latin typeface="Arial Black" panose="020B0A04020102020204" pitchFamily="34" charset="0"/>
              <a:ea typeface="黑体" panose="02010609060101010101" pitchFamily="49" charset="-122"/>
            </a:endParaRPr>
          </a:p>
        </p:txBody>
      </p:sp>
      <p:sp>
        <p:nvSpPr>
          <p:cNvPr id="32" name="下箭头 31"/>
          <p:cNvSpPr/>
          <p:nvPr/>
        </p:nvSpPr>
        <p:spPr>
          <a:xfrm>
            <a:off x="9078988" y="5249413"/>
            <a:ext cx="863301" cy="16033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33" name="文本框 32"/>
          <p:cNvSpPr txBox="1"/>
          <p:nvPr/>
        </p:nvSpPr>
        <p:spPr>
          <a:xfrm>
            <a:off x="7980800" y="5504150"/>
            <a:ext cx="3390218" cy="400110"/>
          </a:xfrm>
          <a:prstGeom prst="rect">
            <a:avLst/>
          </a:prstGeom>
          <a:noFill/>
          <a:ln>
            <a:solidFill>
              <a:schemeClr val="tx1"/>
            </a:solidFill>
          </a:ln>
        </p:spPr>
        <p:txBody>
          <a:bodyPr wrap="square" rtlCol="0">
            <a:spAutoFit/>
          </a:bodyPr>
          <a:lstStyle/>
          <a:p>
            <a:pPr algn="r"/>
            <a:r>
              <a:rPr lang="en-US" altLang="zh-CN" sz="2000" b="1" dirty="0" smtClean="0">
                <a:latin typeface="Arial Black" panose="020B0A04020102020204" pitchFamily="34" charset="0"/>
                <a:ea typeface="黑体" panose="02010609060101010101" pitchFamily="49" charset="-122"/>
              </a:rPr>
              <a:t>8/9 validated</a:t>
            </a:r>
            <a:r>
              <a:rPr lang="zh-CN" altLang="en-US" sz="2000" b="1" dirty="0" smtClean="0">
                <a:latin typeface="Arial Black" panose="020B0A04020102020204" pitchFamily="34" charset="0"/>
                <a:ea typeface="黑体" panose="02010609060101010101" pitchFamily="49" charset="-122"/>
              </a:rPr>
              <a:t>（</a:t>
            </a:r>
            <a:r>
              <a:rPr lang="en-US" altLang="zh-CN" sz="2000" b="1" dirty="0">
                <a:latin typeface="Arial Black" panose="020B0A04020102020204" pitchFamily="34" charset="0"/>
                <a:ea typeface="黑体" panose="02010609060101010101" pitchFamily="49" charset="-122"/>
              </a:rPr>
              <a:t>88.9%</a:t>
            </a:r>
            <a:r>
              <a:rPr lang="zh-CN" altLang="en-US" sz="2000" b="1" dirty="0">
                <a:latin typeface="Arial Black" panose="020B0A04020102020204" pitchFamily="34" charset="0"/>
                <a:ea typeface="黑体" panose="02010609060101010101" pitchFamily="49" charset="-122"/>
              </a:rPr>
              <a:t>）</a:t>
            </a:r>
            <a:endParaRPr lang="en-US" altLang="zh-CN" sz="2000" b="1" dirty="0">
              <a:latin typeface="Arial Black" panose="020B0A04020102020204" pitchFamily="34" charset="0"/>
              <a:ea typeface="黑体" panose="02010609060101010101" pitchFamily="49" charset="-122"/>
            </a:endParaRPr>
          </a:p>
        </p:txBody>
      </p:sp>
      <p:grpSp>
        <p:nvGrpSpPr>
          <p:cNvPr id="10" name="组合 9"/>
          <p:cNvGrpSpPr/>
          <p:nvPr/>
        </p:nvGrpSpPr>
        <p:grpSpPr>
          <a:xfrm>
            <a:off x="2100005" y="2667044"/>
            <a:ext cx="8576218" cy="1615614"/>
            <a:chOff x="333365" y="988955"/>
            <a:chExt cx="11434957" cy="2154152"/>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365" y="988955"/>
              <a:ext cx="11434957" cy="2154152"/>
            </a:xfrm>
            <a:prstGeom prst="rect">
              <a:avLst/>
            </a:prstGeom>
            <a:ln>
              <a:solidFill>
                <a:schemeClr val="tx1"/>
              </a:solidFill>
            </a:ln>
          </p:spPr>
        </p:pic>
        <p:sp>
          <p:nvSpPr>
            <p:cNvPr id="9" name="矩形 8"/>
            <p:cNvSpPr/>
            <p:nvPr/>
          </p:nvSpPr>
          <p:spPr>
            <a:xfrm>
              <a:off x="5029200" y="2503170"/>
              <a:ext cx="537210" cy="6858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grpSp>
      <p:sp>
        <p:nvSpPr>
          <p:cNvPr id="34" name="Rectangle 33"/>
          <p:cNvSpPr/>
          <p:nvPr/>
        </p:nvSpPr>
        <p:spPr>
          <a:xfrm>
            <a:off x="6115050" y="6530595"/>
            <a:ext cx="6076950" cy="369332"/>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Zhao, Y., S. Guo</a:t>
            </a:r>
            <a:r>
              <a:rPr lang="en-US" dirty="0">
                <a:latin typeface="Times New Roman" panose="02020603050405020304" pitchFamily="18" charset="0"/>
                <a:ea typeface="Times New Roman" panose="02020603050405020304" pitchFamily="18" charset="0"/>
              </a:rPr>
              <a:t>, J. Sun </a:t>
            </a:r>
            <a:r>
              <a:rPr lang="en-US" dirty="0">
                <a:latin typeface="Times New Roman" panose="02020603050405020304" pitchFamily="18" charset="0"/>
                <a:ea typeface="Times New Roman" panose="02020603050405020304" pitchFamily="18" charset="0"/>
              </a:rPr>
              <a:t>et al. (2012</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PLoS</a:t>
            </a:r>
            <a:r>
              <a:rPr lang="en-US"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One 7(4</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e35175</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82413736"/>
      </p:ext>
    </p:extLst>
  </p:cSld>
  <p:clrMapOvr>
    <a:masterClrMapping/>
  </p:clrMapOvr>
  <mc:AlternateContent xmlns:mc="http://schemas.openxmlformats.org/markup-compatibility/2006">
    <mc:Choice xmlns:p14="http://schemas.microsoft.com/office/powerpoint/2010/main" Requires="p14">
      <p:transition spd="slow" p14:dur="2000" advTm="23797"/>
    </mc:Choice>
    <mc:Fallback>
      <p:transition spd="slow" advTm="237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7" grpId="0" animBg="1"/>
      <p:bldP spid="28" grpId="0" animBg="1"/>
      <p:bldP spid="29" grpId="0" animBg="1"/>
      <p:bldP spid="31" grpId="0" animBg="1"/>
      <p:bldP spid="32"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00327" y="3954785"/>
            <a:ext cx="3649364" cy="384721"/>
          </a:xfrm>
          <a:prstGeom prst="rect">
            <a:avLst/>
          </a:prstGeom>
          <a:noFill/>
          <a:ln w="25400">
            <a:solidFill>
              <a:srgbClr val="00B050"/>
            </a:solidFill>
          </a:ln>
        </p:spPr>
        <p:txBody>
          <a:bodyPr wrap="square" rtlCol="0">
            <a:spAutoFit/>
          </a:bodyPr>
          <a:lstStyle/>
          <a:p>
            <a:pPr algn="ctr"/>
            <a:r>
              <a:rPr lang="en-US" altLang="zh-CN" sz="1900" b="1" dirty="0">
                <a:latin typeface="Arial" panose="020B0604020202020204" pitchFamily="34" charset="0"/>
                <a:ea typeface="黑体" panose="02010609060101010101" pitchFamily="49" charset="-122"/>
                <a:cs typeface="Arial" panose="020B0604020202020204" pitchFamily="34" charset="0"/>
              </a:rPr>
              <a:t>9</a:t>
            </a:r>
            <a:r>
              <a:rPr lang="zh-CN" altLang="en-US" sz="1900" b="1" dirty="0" smtClean="0">
                <a:latin typeface="Arial" panose="020B0604020202020204" pitchFamily="34" charset="0"/>
                <a:ea typeface="黑体" panose="02010609060101010101" pitchFamily="49" charset="-122"/>
                <a:cs typeface="Arial" panose="020B0604020202020204" pitchFamily="34" charset="0"/>
              </a:rPr>
              <a:t> </a:t>
            </a:r>
            <a:r>
              <a:rPr lang="en-US" altLang="zh-CN" sz="1900" b="1" dirty="0" smtClean="0">
                <a:latin typeface="Arial" panose="020B0604020202020204" pitchFamily="34" charset="0"/>
                <a:ea typeface="黑体" panose="02010609060101010101" pitchFamily="49" charset="-122"/>
                <a:cs typeface="Arial" panose="020B0604020202020204" pitchFamily="34" charset="0"/>
              </a:rPr>
              <a:t>methylation biomarkers</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16" name="文本框 15"/>
          <p:cNvSpPr txBox="1"/>
          <p:nvPr/>
        </p:nvSpPr>
        <p:spPr>
          <a:xfrm>
            <a:off x="265573" y="907250"/>
            <a:ext cx="2031325" cy="646331"/>
          </a:xfrm>
          <a:prstGeom prst="rect">
            <a:avLst/>
          </a:prstGeom>
          <a:noFill/>
          <a:ln w="25400">
            <a:solidFill>
              <a:srgbClr val="00B050"/>
            </a:solidFill>
          </a:ln>
        </p:spPr>
        <p:txBody>
          <a:bodyPr wrap="none" rtlCol="0">
            <a:spAutoFit/>
          </a:bodyPr>
          <a:lstStyle/>
          <a:p>
            <a:pPr algn="ctr"/>
            <a:r>
              <a:rPr lang="en-US" altLang="zh-CN" b="1" dirty="0">
                <a:latin typeface="Arial" panose="020B0604020202020204" pitchFamily="34" charset="0"/>
                <a:ea typeface="黑体" panose="02010609060101010101" pitchFamily="49" charset="-122"/>
                <a:cs typeface="Arial" panose="020B0604020202020204" pitchFamily="34" charset="0"/>
              </a:rPr>
              <a:t>Most Significant </a:t>
            </a:r>
          </a:p>
          <a:p>
            <a:pPr algn="ctr"/>
            <a:r>
              <a:rPr lang="en-US" altLang="zh-CN" b="1" dirty="0">
                <a:latin typeface="Arial" panose="020B0604020202020204" pitchFamily="34" charset="0"/>
                <a:ea typeface="黑体" panose="02010609060101010101" pitchFamily="49" charset="-122"/>
                <a:cs typeface="Arial" panose="020B0604020202020204" pitchFamily="34" charset="0"/>
              </a:rPr>
              <a:t>104</a:t>
            </a:r>
            <a:r>
              <a:rPr lang="zh-CN" altLang="en-US" b="1" dirty="0">
                <a:latin typeface="Arial" panose="020B0604020202020204" pitchFamily="34" charset="0"/>
                <a:ea typeface="黑体" panose="02010609060101010101" pitchFamily="49" charset="-122"/>
                <a:cs typeface="Arial" panose="020B0604020202020204" pitchFamily="34" charset="0"/>
              </a:rPr>
              <a:t> </a:t>
            </a:r>
            <a:r>
              <a:rPr lang="en-US" altLang="zh-CN" b="1" dirty="0">
                <a:latin typeface="Arial" panose="020B0604020202020204" pitchFamily="34" charset="0"/>
                <a:ea typeface="黑体" panose="02010609060101010101" pitchFamily="49" charset="-122"/>
                <a:cs typeface="Arial" panose="020B0604020202020204" pitchFamily="34" charset="0"/>
              </a:rPr>
              <a:t>genes</a:t>
            </a:r>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sp>
        <p:nvSpPr>
          <p:cNvPr id="17" name="文本框 16"/>
          <p:cNvSpPr txBox="1"/>
          <p:nvPr/>
        </p:nvSpPr>
        <p:spPr>
          <a:xfrm>
            <a:off x="596685" y="2613369"/>
            <a:ext cx="1271502" cy="384721"/>
          </a:xfrm>
          <a:prstGeom prst="rect">
            <a:avLst/>
          </a:prstGeom>
          <a:noFill/>
          <a:ln w="25400">
            <a:solidFill>
              <a:srgbClr val="00B050"/>
            </a:solidFill>
          </a:ln>
        </p:spPr>
        <p:txBody>
          <a:bodyPr wrap="none" rtlCol="0">
            <a:spAutoFit/>
          </a:bodyPr>
          <a:lstStyle/>
          <a:p>
            <a:pPr algn="ctr"/>
            <a:r>
              <a:rPr lang="en-US" altLang="zh-CN" sz="1900" b="1" dirty="0" smtClean="0">
                <a:latin typeface="Arial" panose="020B0604020202020204" pitchFamily="34" charset="0"/>
                <a:ea typeface="黑体" panose="02010609060101010101" pitchFamily="49" charset="-122"/>
                <a:cs typeface="Arial" panose="020B0604020202020204" pitchFamily="34" charset="0"/>
              </a:rPr>
              <a:t>49 Genes</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1" name="文本框 20"/>
          <p:cNvSpPr txBox="1"/>
          <p:nvPr/>
        </p:nvSpPr>
        <p:spPr>
          <a:xfrm>
            <a:off x="4049692" y="1304872"/>
            <a:ext cx="3272244" cy="1200329"/>
          </a:xfrm>
          <a:prstGeom prst="rect">
            <a:avLst/>
          </a:prstGeom>
          <a:noFill/>
          <a:ln w="25400">
            <a:solidFill>
              <a:srgbClr val="00B050"/>
            </a:solidFill>
          </a:ln>
        </p:spPr>
        <p:txBody>
          <a:bodyPr wrap="square" rtlCol="0">
            <a:spAutoFit/>
          </a:bodyPr>
          <a:lstStyle/>
          <a:p>
            <a:pPr marL="457200" indent="-457200">
              <a:buAutoNum type="arabicPlain" startAt="12"/>
            </a:pPr>
            <a:r>
              <a:rPr lang="en-US" altLang="zh-CN" b="1" dirty="0" smtClean="0">
                <a:latin typeface="Arial" panose="020B0604020202020204" pitchFamily="34" charset="0"/>
                <a:ea typeface="黑体" panose="02010609060101010101" pitchFamily="49" charset="-122"/>
                <a:cs typeface="Arial" panose="020B0604020202020204" pitchFamily="34" charset="0"/>
              </a:rPr>
              <a:t>Samples</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b="1" dirty="0" smtClean="0">
                <a:latin typeface="Arial" panose="020B0604020202020204" pitchFamily="34" charset="0"/>
                <a:ea typeface="黑体" panose="02010609060101010101" pitchFamily="49" charset="-122"/>
                <a:cs typeface="Arial" panose="020B0604020202020204" pitchFamily="34" charset="0"/>
              </a:rPr>
              <a:t>2 Cancer cell lines</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b="1" dirty="0" smtClean="0">
                <a:latin typeface="Arial" panose="020B0604020202020204" pitchFamily="34" charset="0"/>
                <a:ea typeface="黑体" panose="02010609060101010101" pitchFamily="49" charset="-122"/>
                <a:cs typeface="Arial" panose="020B0604020202020204" pitchFamily="34" charset="0"/>
              </a:rPr>
              <a:t>2 Normal cell lines</a:t>
            </a:r>
          </a:p>
          <a:p>
            <a:pPr marL="257175" indent="-257175">
              <a:buFont typeface="Wingdings" panose="05000000000000000000" pitchFamily="2" charset="2"/>
              <a:buChar char="ü"/>
            </a:pPr>
            <a:r>
              <a:rPr lang="en-US" altLang="zh-CN" b="1" dirty="0" smtClean="0">
                <a:latin typeface="Arial" panose="020B0604020202020204" pitchFamily="34" charset="0"/>
                <a:ea typeface="黑体" panose="02010609060101010101" pitchFamily="49" charset="-122"/>
                <a:cs typeface="Arial" panose="020B0604020202020204" pitchFamily="34" charset="0"/>
              </a:rPr>
              <a:t>8</a:t>
            </a:r>
            <a:r>
              <a:rPr lang="zh-CN" altLang="en-US" b="1" dirty="0">
                <a:latin typeface="Arial" panose="020B0604020202020204" pitchFamily="34" charset="0"/>
                <a:ea typeface="黑体" panose="02010609060101010101" pitchFamily="49" charset="-122"/>
                <a:cs typeface="Arial" panose="020B0604020202020204" pitchFamily="34" charset="0"/>
              </a:rPr>
              <a:t> </a:t>
            </a:r>
            <a:r>
              <a:rPr lang="en-US" altLang="zh-CN" b="1" dirty="0" smtClean="0">
                <a:latin typeface="Arial" panose="020B0604020202020204" pitchFamily="34" charset="0"/>
                <a:ea typeface="黑体" panose="02010609060101010101" pitchFamily="49" charset="-122"/>
                <a:cs typeface="Arial" panose="020B0604020202020204" pitchFamily="34" charset="0"/>
              </a:rPr>
              <a:t>Normal tissues</a:t>
            </a:r>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sp>
        <p:nvSpPr>
          <p:cNvPr id="24" name="文本框 23"/>
          <p:cNvSpPr txBox="1"/>
          <p:nvPr/>
        </p:nvSpPr>
        <p:spPr>
          <a:xfrm>
            <a:off x="2401806" y="1523809"/>
            <a:ext cx="1456232" cy="384721"/>
          </a:xfrm>
          <a:prstGeom prst="rect">
            <a:avLst/>
          </a:prstGeom>
          <a:noFill/>
          <a:ln w="25400">
            <a:solidFill>
              <a:srgbClr val="00B050"/>
            </a:solidFill>
          </a:ln>
        </p:spPr>
        <p:txBody>
          <a:bodyPr wrap="none" rtlCol="0">
            <a:spAutoFit/>
          </a:bodyPr>
          <a:lstStyle/>
          <a:p>
            <a:pPr algn="ctr"/>
            <a:r>
              <a:rPr lang="en-US" altLang="zh-CN" sz="1900" b="1" dirty="0" smtClean="0">
                <a:latin typeface="Arial" panose="020B0604020202020204" pitchFamily="34" charset="0"/>
                <a:ea typeface="黑体" panose="02010609060101010101" pitchFamily="49" charset="-122"/>
                <a:cs typeface="Arial" panose="020B0604020202020204" pitchFamily="34" charset="0"/>
              </a:rPr>
              <a:t>MSP assay</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5" name="文本框 24"/>
          <p:cNvSpPr txBox="1"/>
          <p:nvPr/>
        </p:nvSpPr>
        <p:spPr>
          <a:xfrm>
            <a:off x="4049691" y="2670658"/>
            <a:ext cx="3272245" cy="969496"/>
          </a:xfrm>
          <a:prstGeom prst="rect">
            <a:avLst/>
          </a:prstGeom>
          <a:noFill/>
          <a:ln w="25400">
            <a:solidFill>
              <a:srgbClr val="00B050"/>
            </a:solidFill>
          </a:ln>
        </p:spPr>
        <p:txBody>
          <a:bodyPr wrap="square" rtlCol="0">
            <a:spAutoFit/>
          </a:bodyPr>
          <a:lstStyle/>
          <a:p>
            <a:r>
              <a:rPr lang="en-US" altLang="zh-CN" sz="1900" b="1" dirty="0" smtClean="0">
                <a:latin typeface="Arial" panose="020B0604020202020204" pitchFamily="34" charset="0"/>
                <a:ea typeface="黑体" panose="02010609060101010101" pitchFamily="49" charset="-122"/>
                <a:cs typeface="Arial" panose="020B0604020202020204" pitchFamily="34" charset="0"/>
              </a:rPr>
              <a:t>26</a:t>
            </a:r>
            <a:r>
              <a:rPr lang="zh-CN" altLang="en-US" sz="1900" b="1" dirty="0">
                <a:latin typeface="Arial" panose="020B0604020202020204" pitchFamily="34" charset="0"/>
                <a:ea typeface="黑体" panose="02010609060101010101" pitchFamily="49" charset="-122"/>
                <a:cs typeface="Arial" panose="020B0604020202020204" pitchFamily="34" charset="0"/>
              </a:rPr>
              <a:t> </a:t>
            </a:r>
            <a:r>
              <a:rPr lang="en-US" altLang="zh-CN" sz="1900" b="1" dirty="0" smtClean="0">
                <a:latin typeface="Arial" panose="020B0604020202020204" pitchFamily="34" charset="0"/>
                <a:ea typeface="黑体" panose="02010609060101010101" pitchFamily="49" charset="-122"/>
                <a:cs typeface="Arial" panose="020B0604020202020204" pitchFamily="34" charset="0"/>
              </a:rPr>
              <a:t>samples</a:t>
            </a:r>
            <a:r>
              <a:rPr lang="zh-CN" altLang="en-US" sz="1900" b="1" dirty="0" smtClean="0">
                <a:latin typeface="Arial" panose="020B0604020202020204" pitchFamily="34" charset="0"/>
                <a:ea typeface="黑体" panose="02010609060101010101" pitchFamily="49" charset="-122"/>
                <a:cs typeface="Arial" panose="020B0604020202020204" pitchFamily="34" charset="0"/>
              </a:rPr>
              <a:t>：</a:t>
            </a:r>
            <a:endParaRPr lang="en-US" altLang="zh-CN" sz="1900"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8</a:t>
            </a:r>
            <a:r>
              <a:rPr lang="zh-CN" altLang="en-US" sz="1900" b="1" dirty="0">
                <a:latin typeface="Arial" panose="020B0604020202020204" pitchFamily="34" charset="0"/>
                <a:ea typeface="黑体" panose="02010609060101010101" pitchFamily="49" charset="-122"/>
                <a:cs typeface="Arial" panose="020B0604020202020204" pitchFamily="34" charset="0"/>
              </a:rPr>
              <a:t> </a:t>
            </a:r>
            <a:r>
              <a:rPr lang="en-US" altLang="zh-CN" sz="1900" b="1" dirty="0" smtClean="0">
                <a:latin typeface="Arial" panose="020B0604020202020204" pitchFamily="34" charset="0"/>
                <a:ea typeface="黑体" panose="02010609060101010101" pitchFamily="49" charset="-122"/>
                <a:cs typeface="Arial" panose="020B0604020202020204" pitchFamily="34" charset="0"/>
              </a:rPr>
              <a:t>Normal tissues</a:t>
            </a:r>
            <a:endParaRPr lang="en-US" altLang="zh-CN" sz="1900"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18 bladder cancers</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6" name="文本框 25"/>
          <p:cNvSpPr txBox="1"/>
          <p:nvPr/>
        </p:nvSpPr>
        <p:spPr>
          <a:xfrm>
            <a:off x="2371456" y="2818492"/>
            <a:ext cx="1456232" cy="384721"/>
          </a:xfrm>
          <a:prstGeom prst="rect">
            <a:avLst/>
          </a:prstGeom>
          <a:noFill/>
          <a:ln w="25400">
            <a:solidFill>
              <a:srgbClr val="00B050"/>
            </a:solidFill>
          </a:ln>
        </p:spPr>
        <p:txBody>
          <a:bodyPr wrap="none" rtlCol="0">
            <a:spAutoFit/>
          </a:bodyPr>
          <a:lstStyle/>
          <a:p>
            <a:pPr algn="ctr"/>
            <a:r>
              <a:rPr lang="en-US" altLang="zh-CN" sz="1900" b="1" dirty="0" smtClean="0">
                <a:latin typeface="Arial" panose="020B0604020202020204" pitchFamily="34" charset="0"/>
                <a:ea typeface="黑体" panose="02010609060101010101" pitchFamily="49" charset="-122"/>
                <a:cs typeface="Arial" panose="020B0604020202020204" pitchFamily="34" charset="0"/>
              </a:rPr>
              <a:t>MSP assay</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7" name="文本框 26"/>
          <p:cNvSpPr txBox="1"/>
          <p:nvPr/>
        </p:nvSpPr>
        <p:spPr>
          <a:xfrm>
            <a:off x="2054679" y="2048923"/>
            <a:ext cx="1884920" cy="384721"/>
          </a:xfrm>
          <a:prstGeom prst="rect">
            <a:avLst/>
          </a:prstGeom>
          <a:noFill/>
          <a:ln w="25400">
            <a:solidFill>
              <a:srgbClr val="00B050"/>
            </a:solidFill>
          </a:ln>
        </p:spPr>
        <p:txBody>
          <a:bodyPr wrap="square" rtlCol="0">
            <a:spAutoFit/>
          </a:bodyPr>
          <a:lstStyle/>
          <a:p>
            <a:pPr algn="ctr"/>
            <a:r>
              <a:rPr lang="en-US" altLang="zh-CN" sz="1900" b="1" dirty="0">
                <a:latin typeface="Arial" panose="020B0604020202020204" pitchFamily="34" charset="0"/>
                <a:ea typeface="黑体" panose="02010609060101010101" pitchFamily="49" charset="-122"/>
                <a:cs typeface="Arial" panose="020B0604020202020204" pitchFamily="34" charset="0"/>
              </a:rPr>
              <a:t>50%,  </a:t>
            </a:r>
            <a:r>
              <a:rPr lang="en-US" altLang="zh-CN" sz="1900" b="1" dirty="0">
                <a:latin typeface="Arial" panose="020B0604020202020204" pitchFamily="34" charset="0"/>
                <a:ea typeface="黑体" panose="02010609060101010101" pitchFamily="49" charset="-122"/>
                <a:cs typeface="Arial" panose="020B0604020202020204" pitchFamily="34" charset="0"/>
              </a:rPr>
              <a:t>25.0%</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1986608" y="3437502"/>
            <a:ext cx="1952990" cy="384721"/>
          </a:xfrm>
          <a:prstGeom prst="rect">
            <a:avLst/>
          </a:prstGeom>
          <a:noFill/>
          <a:ln w="25400">
            <a:solidFill>
              <a:srgbClr val="00B050"/>
            </a:solidFill>
          </a:ln>
        </p:spPr>
        <p:txBody>
          <a:bodyPr wrap="square" rtlCol="0">
            <a:spAutoFit/>
          </a:bodyPr>
          <a:lstStyle/>
          <a:p>
            <a:pPr algn="ctr"/>
            <a:r>
              <a:rPr lang="en-US" altLang="zh-CN" sz="1900" b="1" dirty="0">
                <a:latin typeface="Arial" panose="020B0604020202020204" pitchFamily="34" charset="0"/>
                <a:ea typeface="黑体" panose="02010609060101010101" pitchFamily="49" charset="-122"/>
                <a:cs typeface="Arial" panose="020B0604020202020204" pitchFamily="34" charset="0"/>
              </a:rPr>
              <a:t>17%,  12.5%</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31" name="文本框 30"/>
          <p:cNvSpPr txBox="1"/>
          <p:nvPr/>
        </p:nvSpPr>
        <p:spPr>
          <a:xfrm>
            <a:off x="522728" y="4393765"/>
            <a:ext cx="1414490" cy="2308324"/>
          </a:xfrm>
          <a:prstGeom prst="rect">
            <a:avLst/>
          </a:prstGeom>
          <a:noFill/>
          <a:ln w="25400">
            <a:solidFill>
              <a:srgbClr val="00B050"/>
            </a:solidFill>
          </a:ln>
        </p:spPr>
        <p:txBody>
          <a:bodyPr wrap="none" rtlCol="0">
            <a:spAutoFit/>
          </a:bodyPr>
          <a:lstStyle/>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VAX1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KCNV1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ECEL1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TMEM26</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TAL1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PROX1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SLC6A20</a:t>
            </a:r>
          </a:p>
          <a:p>
            <a:pPr marL="214313" indent="-214313">
              <a:buFont typeface="Wingdings" panose="05000000000000000000" pitchFamily="2" charset="2"/>
              <a:buChar char="ü"/>
            </a:pPr>
            <a:r>
              <a:rPr lang="en-US" altLang="zh-CN" b="1" i="1" dirty="0" smtClean="0">
                <a:latin typeface="Arial" panose="020B0604020202020204" pitchFamily="34" charset="0"/>
                <a:ea typeface="黑体" panose="02010609060101010101" pitchFamily="49" charset="-122"/>
                <a:cs typeface="Arial" panose="020B0604020202020204" pitchFamily="34" charset="0"/>
              </a:rPr>
              <a:t>LMX</a:t>
            </a:r>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2485590" y="4738093"/>
            <a:ext cx="4819528" cy="1261884"/>
          </a:xfrm>
          <a:prstGeom prst="rect">
            <a:avLst/>
          </a:prstGeom>
          <a:noFill/>
          <a:ln w="25400">
            <a:solidFill>
              <a:srgbClr val="00B050"/>
            </a:solidFill>
          </a:ln>
        </p:spPr>
        <p:txBody>
          <a:bodyPr wrap="square" rtlCol="0">
            <a:spAutoFit/>
          </a:bodyPr>
          <a:lstStyle/>
          <a:p>
            <a:r>
              <a:rPr lang="en-US" altLang="zh-CN" sz="1900" b="1" dirty="0" smtClean="0">
                <a:latin typeface="Arial" panose="020B0604020202020204" pitchFamily="34" charset="0"/>
                <a:ea typeface="黑体" panose="02010609060101010101" pitchFamily="49" charset="-122"/>
                <a:cs typeface="Arial" panose="020B0604020202020204" pitchFamily="34" charset="0"/>
              </a:rPr>
              <a:t>402</a:t>
            </a:r>
            <a:r>
              <a:rPr lang="zh-CN" altLang="en-US" sz="1900" b="1" dirty="0">
                <a:latin typeface="Arial" panose="020B0604020202020204" pitchFamily="34" charset="0"/>
                <a:ea typeface="黑体" panose="02010609060101010101" pitchFamily="49" charset="-122"/>
                <a:cs typeface="Arial" panose="020B0604020202020204" pitchFamily="34" charset="0"/>
              </a:rPr>
              <a:t> </a:t>
            </a:r>
            <a:r>
              <a:rPr lang="en-US" altLang="zh-CN" sz="1900" b="1" dirty="0" smtClean="0">
                <a:latin typeface="Arial" panose="020B0604020202020204" pitchFamily="34" charset="0"/>
                <a:ea typeface="黑体" panose="02010609060101010101" pitchFamily="49" charset="-122"/>
                <a:cs typeface="Arial" panose="020B0604020202020204" pitchFamily="34" charset="0"/>
              </a:rPr>
              <a:t>Urine Samples</a:t>
            </a:r>
            <a:r>
              <a:rPr lang="zh-CN" altLang="en-US" sz="1900" b="1" dirty="0" smtClean="0">
                <a:latin typeface="Arial" panose="020B0604020202020204" pitchFamily="34" charset="0"/>
                <a:ea typeface="黑体" panose="02010609060101010101" pitchFamily="49" charset="-122"/>
                <a:cs typeface="Arial" panose="020B0604020202020204" pitchFamily="34" charset="0"/>
              </a:rPr>
              <a:t>：</a:t>
            </a:r>
            <a:endParaRPr lang="en-US" altLang="zh-CN" sz="1900" b="1" dirty="0" smtClean="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149 Urine: Normal CTR</a:t>
            </a:r>
            <a:endParaRPr lang="en-US" altLang="zh-CN" sz="1900"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212 Urine: BC patients</a:t>
            </a:r>
            <a:endParaRPr lang="en-US" altLang="zh-CN" sz="1900"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41 Urines: noncancerous lesions</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34" name="右箭头 33"/>
          <p:cNvSpPr/>
          <p:nvPr/>
        </p:nvSpPr>
        <p:spPr>
          <a:xfrm>
            <a:off x="2141516" y="5125234"/>
            <a:ext cx="277397" cy="764645"/>
          </a:xfrm>
          <a:prstGeom prst="rightArrow">
            <a:avLst/>
          </a:prstGeom>
          <a:solidFill>
            <a:srgbClr val="00206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707872" y="1608185"/>
            <a:ext cx="908685" cy="933137"/>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694890" y="3155406"/>
            <a:ext cx="908685" cy="666817"/>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panose="020B0604020202020204" pitchFamily="34" charset="0"/>
              <a:ea typeface="黑体" panose="02010609060101010101" pitchFamily="49" charset="-122"/>
              <a:cs typeface="Arial" panose="020B0604020202020204" pitchFamily="34" charset="0"/>
            </a:endParaRPr>
          </a:p>
        </p:txBody>
      </p:sp>
      <p:sp>
        <p:nvSpPr>
          <p:cNvPr id="32" name="文本框 5"/>
          <p:cNvSpPr txBox="1"/>
          <p:nvPr/>
        </p:nvSpPr>
        <p:spPr>
          <a:xfrm>
            <a:off x="384381" y="216803"/>
            <a:ext cx="11480387" cy="523220"/>
          </a:xfrm>
          <a:prstGeom prst="rect">
            <a:avLst/>
          </a:prstGeom>
          <a:noFill/>
          <a:ln>
            <a:noFill/>
          </a:ln>
        </p:spPr>
        <p:txBody>
          <a:bodyPr wrap="none" rtlCol="0">
            <a:spAutoFit/>
          </a:bodyPr>
          <a:lstStyle/>
          <a:p>
            <a:pPr algn="ctr"/>
            <a:r>
              <a:rPr lang="en-US" altLang="zh-CN" sz="2800" b="1" dirty="0">
                <a:latin typeface="Arial" panose="020B0604020202020204" pitchFamily="34" charset="0"/>
                <a:ea typeface="黑体" panose="02010609060101010101" pitchFamily="49" charset="-122"/>
                <a:cs typeface="Arial" panose="020B0604020202020204" pitchFamily="34" charset="0"/>
              </a:rPr>
              <a:t>Validate </a:t>
            </a:r>
            <a:r>
              <a:rPr lang="en-US" sz="2800" b="1" dirty="0" err="1">
                <a:latin typeface="Arial" panose="020B0604020202020204" pitchFamily="34" charset="0"/>
                <a:ea typeface="黑体" panose="02010609060101010101" pitchFamily="49" charset="-122"/>
                <a:cs typeface="Arial" panose="020B0604020202020204" pitchFamily="34" charset="0"/>
              </a:rPr>
              <a:t>Methylcap-seq</a:t>
            </a:r>
            <a:r>
              <a:rPr lang="en-US" sz="2800" b="1" dirty="0">
                <a:latin typeface="Arial" panose="020B0604020202020204" pitchFamily="34" charset="0"/>
                <a:ea typeface="黑体" panose="02010609060101010101" pitchFamily="49" charset="-122"/>
                <a:cs typeface="Arial" panose="020B0604020202020204" pitchFamily="34" charset="0"/>
              </a:rPr>
              <a:t> library with </a:t>
            </a:r>
            <a:r>
              <a:rPr lang="en-US" sz="2800" b="1" dirty="0" smtClean="0">
                <a:latin typeface="Arial" panose="020B0604020202020204" pitchFamily="34" charset="0"/>
                <a:ea typeface="黑体" panose="02010609060101010101" pitchFamily="49" charset="-122"/>
                <a:cs typeface="Arial" panose="020B0604020202020204" pitchFamily="34" charset="0"/>
              </a:rPr>
              <a:t>BSP </a:t>
            </a:r>
            <a:r>
              <a:rPr lang="en-US" sz="2800" b="1" dirty="0">
                <a:latin typeface="Arial" panose="020B0604020202020204" pitchFamily="34" charset="0"/>
                <a:ea typeface="黑体" panose="02010609060101010101" pitchFamily="49" charset="-122"/>
                <a:cs typeface="Arial" panose="020B0604020202020204" pitchFamily="34" charset="0"/>
              </a:rPr>
              <a:t>and Previous </a:t>
            </a:r>
            <a:r>
              <a:rPr lang="en-US" sz="2800" b="1" dirty="0" smtClean="0">
                <a:latin typeface="Arial" panose="020B0604020202020204" pitchFamily="34" charset="0"/>
                <a:ea typeface="黑体" panose="02010609060101010101" pitchFamily="49" charset="-122"/>
                <a:cs typeface="Arial" panose="020B0604020202020204" pitchFamily="34" charset="0"/>
              </a:rPr>
              <a:t>Publication</a:t>
            </a:r>
            <a:r>
              <a:rPr lang="en-US" altLang="zh-CN" sz="2800" b="1" dirty="0" smtClean="0">
                <a:latin typeface="Arial" panose="020B0604020202020204" pitchFamily="34" charset="0"/>
                <a:ea typeface="黑体" panose="02010609060101010101" pitchFamily="49" charset="-122"/>
                <a:cs typeface="Arial" panose="020B0604020202020204" pitchFamily="34" charset="0"/>
              </a:rPr>
              <a:t> </a:t>
            </a:r>
            <a:endParaRPr lang="zh-CN" altLang="en-US" sz="2800" b="1"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772467659"/>
              </p:ext>
            </p:extLst>
          </p:nvPr>
        </p:nvGraphicFramePr>
        <p:xfrm>
          <a:off x="7559838" y="1344965"/>
          <a:ext cx="4416427" cy="2887327"/>
        </p:xfrm>
        <a:graphic>
          <a:graphicData uri="http://schemas.openxmlformats.org/drawingml/2006/table">
            <a:tbl>
              <a:tblPr firstRow="1" firstCol="1" bandRow="1">
                <a:tableStyleId>{21E4AEA4-8DFA-4A89-87EB-49C32662AFE0}</a:tableStyleId>
              </a:tblPr>
              <a:tblGrid>
                <a:gridCol w="1103234">
                  <a:extLst>
                    <a:ext uri="{9D8B030D-6E8A-4147-A177-3AD203B41FA5}">
                      <a16:colId xmlns:a16="http://schemas.microsoft.com/office/drawing/2014/main" val="1360401304"/>
                    </a:ext>
                  </a:extLst>
                </a:gridCol>
                <a:gridCol w="1073533">
                  <a:extLst>
                    <a:ext uri="{9D8B030D-6E8A-4147-A177-3AD203B41FA5}">
                      <a16:colId xmlns:a16="http://schemas.microsoft.com/office/drawing/2014/main" val="1120798956"/>
                    </a:ext>
                  </a:extLst>
                </a:gridCol>
                <a:gridCol w="1122461">
                  <a:extLst>
                    <a:ext uri="{9D8B030D-6E8A-4147-A177-3AD203B41FA5}">
                      <a16:colId xmlns:a16="http://schemas.microsoft.com/office/drawing/2014/main" val="3451346885"/>
                    </a:ext>
                  </a:extLst>
                </a:gridCol>
                <a:gridCol w="1117199">
                  <a:extLst>
                    <a:ext uri="{9D8B030D-6E8A-4147-A177-3AD203B41FA5}">
                      <a16:colId xmlns:a16="http://schemas.microsoft.com/office/drawing/2014/main" val="2327048660"/>
                    </a:ext>
                  </a:extLst>
                </a:gridCol>
              </a:tblGrid>
              <a:tr h="197316">
                <a:tc>
                  <a:txBody>
                    <a:bodyPr/>
                    <a:lstStyle/>
                    <a:p>
                      <a:pPr algn="ctr"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600" u="none" strike="noStrike" dirty="0">
                          <a:effectLst/>
                          <a:latin typeface="Arial" panose="020B0604020202020204" pitchFamily="34" charset="0"/>
                          <a:cs typeface="Arial" panose="020B0604020202020204" pitchFamily="34" charset="0"/>
                        </a:rPr>
                        <a:t>Bladder cancer</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600" u="none" strike="noStrike" dirty="0">
                          <a:effectLst/>
                          <a:latin typeface="Arial" panose="020B0604020202020204" pitchFamily="34" charset="0"/>
                          <a:cs typeface="Arial" panose="020B0604020202020204" pitchFamily="34" charset="0"/>
                        </a:rPr>
                        <a:t>BC vs NC (n=149)</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600" u="none" strike="noStrike" dirty="0">
                          <a:effectLst/>
                          <a:latin typeface="Arial" panose="020B0604020202020204" pitchFamily="34" charset="0"/>
                          <a:cs typeface="Arial" panose="020B0604020202020204" pitchFamily="34" charset="0"/>
                        </a:rPr>
                        <a:t>BC vs NCL(n=41)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3762039"/>
                  </a:ext>
                </a:extLst>
              </a:tr>
              <a:tr h="206711">
                <a:tc>
                  <a:txBody>
                    <a:bodyPr/>
                    <a:lstStyle/>
                    <a:p>
                      <a:pPr algn="ctr" rtl="0" fontAlgn="ctr"/>
                      <a:r>
                        <a:rPr lang="en-US" sz="1100" u="none" strike="noStrike">
                          <a:effectLst/>
                          <a:latin typeface="Arial" panose="020B0604020202020204" pitchFamily="34" charset="0"/>
                          <a:cs typeface="Arial" panose="020B0604020202020204" pitchFamily="34" charset="0"/>
                        </a:rPr>
                        <a:t> </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Sensitivity(%)</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Specificity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Specificity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635736782"/>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 </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(pos./total)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(neg./total)</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(neg./total)</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70701193"/>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VAX1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smtClean="0">
                          <a:effectLst/>
                          <a:latin typeface="Arial" panose="020B0604020202020204" pitchFamily="34" charset="0"/>
                          <a:cs typeface="Arial" panose="020B0604020202020204" pitchFamily="34" charset="0"/>
                        </a:rPr>
                        <a:t>42.45(90/212)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95.31(142/149)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87.81(36/41)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999985805"/>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KCNV1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36.92(84/212)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93.96(140/149)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95.12(39/41)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577328987"/>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ECEL1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26.89(57/212)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97.31(145/149)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97.56(40/41)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777779489"/>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TMEM26</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26.42 (56/212)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96.64(144/149)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97.56(40/41)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593969172"/>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PROX1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24.53(52/212)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98.66(147/149)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100.0(41/41)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539708307"/>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TAL1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24.83(52/212)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98.66(147/149)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100.0(41/41)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253839597"/>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SLC6A20</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15.57(33/212)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97.89(146/149)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100.0(41/41)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685363485"/>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LMX1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9.43(20/212)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98.66(147/149)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100.0(41/41)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116061103"/>
                  </a:ext>
                </a:extLst>
              </a:tr>
              <a:tr h="197316">
                <a:tc>
                  <a:txBody>
                    <a:bodyPr/>
                    <a:lstStyle/>
                    <a:p>
                      <a:pPr algn="ctr" rtl="0" fontAlgn="ctr"/>
                      <a:r>
                        <a:rPr lang="en-US" sz="1100" u="none" strike="noStrike" dirty="0">
                          <a:effectLst/>
                          <a:latin typeface="Arial" panose="020B0604020202020204" pitchFamily="34" charset="0"/>
                          <a:cs typeface="Arial" panose="020B0604020202020204" pitchFamily="34" charset="0"/>
                        </a:rPr>
                        <a:t>CFTR</a:t>
                      </a:r>
                      <a:endParaRPr lang="en-US" sz="1100" b="1" i="0" u="none" strike="noStrike" dirty="0">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52.35(111/212)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96.64(144/149)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97.56(40/41)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862486273"/>
                  </a:ext>
                </a:extLst>
              </a:tr>
              <a:tr h="210251">
                <a:tc>
                  <a:txBody>
                    <a:bodyPr/>
                    <a:lstStyle/>
                    <a:p>
                      <a:pPr algn="ctr" rtl="0" fontAlgn="ctr"/>
                      <a:r>
                        <a:rPr lang="en-US" sz="1200" b="1" u="none" strike="noStrike" kern="1200" dirty="0">
                          <a:solidFill>
                            <a:srgbClr val="7030A0"/>
                          </a:solidFill>
                          <a:effectLst/>
                          <a:latin typeface="Arial" panose="020B0604020202020204" pitchFamily="34" charset="0"/>
                          <a:ea typeface="+mn-ea"/>
                          <a:cs typeface="Arial" panose="020B0604020202020204" pitchFamily="34" charset="0"/>
                        </a:rPr>
                        <a:t>Panel </a:t>
                      </a:r>
                    </a:p>
                  </a:txBody>
                  <a:tcPr marL="9525" marR="9525" marT="9525" marB="0" anchor="ctr"/>
                </a:tc>
                <a:tc>
                  <a:txBody>
                    <a:bodyPr/>
                    <a:lstStyle/>
                    <a:p>
                      <a:pPr algn="ctr" rtl="0" fontAlgn="ctr"/>
                      <a:r>
                        <a:rPr lang="en-US" sz="1200" b="1" u="none" strike="noStrike" kern="1200" dirty="0" smtClean="0">
                          <a:solidFill>
                            <a:srgbClr val="7030A0"/>
                          </a:solidFill>
                          <a:effectLst/>
                          <a:latin typeface="Arial" panose="020B0604020202020204" pitchFamily="34" charset="0"/>
                          <a:ea typeface="+mn-ea"/>
                          <a:cs typeface="Arial" panose="020B0604020202020204" pitchFamily="34" charset="0"/>
                        </a:rPr>
                        <a:t>88.7(188/212</a:t>
                      </a:r>
                      <a:r>
                        <a:rPr lang="en-US" sz="1200" b="1" u="none" strike="noStrike" kern="1200" dirty="0">
                          <a:solidFill>
                            <a:srgbClr val="7030A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algn="ctr" rtl="0" fontAlgn="ctr"/>
                      <a:r>
                        <a:rPr lang="en-US" sz="1200" b="1" u="none" strike="noStrike" kern="1200" dirty="0" smtClean="0">
                          <a:solidFill>
                            <a:srgbClr val="7030A0"/>
                          </a:solidFill>
                          <a:effectLst/>
                          <a:latin typeface="Arial" panose="020B0604020202020204" pitchFamily="34" charset="0"/>
                          <a:ea typeface="+mn-ea"/>
                          <a:cs typeface="Arial" panose="020B0604020202020204" pitchFamily="34" charset="0"/>
                        </a:rPr>
                        <a:t>87.3(130/149</a:t>
                      </a:r>
                      <a:r>
                        <a:rPr lang="en-US" sz="1200" b="1" u="none" strike="noStrike" kern="1200" dirty="0">
                          <a:solidFill>
                            <a:srgbClr val="7030A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algn="ctr" rtl="0" fontAlgn="ctr"/>
                      <a:r>
                        <a:rPr lang="en-US" sz="1200" b="1" u="none" strike="noStrike" kern="1200" dirty="0" smtClean="0">
                          <a:solidFill>
                            <a:srgbClr val="7030A0"/>
                          </a:solidFill>
                          <a:effectLst/>
                          <a:latin typeface="Arial" panose="020B0604020202020204" pitchFamily="34" charset="0"/>
                          <a:ea typeface="+mn-ea"/>
                          <a:cs typeface="Arial" panose="020B0604020202020204" pitchFamily="34" charset="0"/>
                        </a:rPr>
                        <a:t>85.4(35/41</a:t>
                      </a:r>
                      <a:r>
                        <a:rPr lang="en-US" sz="1200" b="1" u="none" strike="noStrike" kern="1200" dirty="0">
                          <a:solidFill>
                            <a:srgbClr val="7030A0"/>
                          </a:solidFill>
                          <a:effectLst/>
                          <a:latin typeface="Arial" panose="020B0604020202020204" pitchFamily="34" charset="0"/>
                          <a:ea typeface="+mn-ea"/>
                          <a:cs typeface="Arial" panose="020B0604020202020204" pitchFamily="34" charset="0"/>
                        </a:rPr>
                        <a:t>)</a:t>
                      </a:r>
                    </a:p>
                  </a:txBody>
                  <a:tcPr marL="9525" marR="9525" marT="9525" marB="0" anchor="ctr"/>
                </a:tc>
                <a:extLst>
                  <a:ext uri="{0D108BD9-81ED-4DB2-BD59-A6C34878D82A}">
                    <a16:rowId xmlns:a16="http://schemas.microsoft.com/office/drawing/2014/main" val="3309319611"/>
                  </a:ext>
                </a:extLst>
              </a:tr>
            </a:tbl>
          </a:graphicData>
        </a:graphic>
      </p:graphicFrame>
      <p:sp>
        <p:nvSpPr>
          <p:cNvPr id="6" name="Rectangle 5"/>
          <p:cNvSpPr/>
          <p:nvPr/>
        </p:nvSpPr>
        <p:spPr>
          <a:xfrm>
            <a:off x="7687994" y="4553427"/>
            <a:ext cx="4160113" cy="369332"/>
          </a:xfrm>
          <a:prstGeom prst="rect">
            <a:avLst/>
          </a:prstGeom>
        </p:spPr>
        <p:txBody>
          <a:bodyPr wrap="none">
            <a:spAutoFit/>
          </a:bodyPr>
          <a:lstStyle/>
          <a:p>
            <a:pPr algn="ctr" fontAlgn="ctr"/>
            <a:r>
              <a:rPr lang="en-US" dirty="0" smtClean="0">
                <a:latin typeface="Arial" panose="020B0604020202020204" pitchFamily="34" charset="0"/>
                <a:cs typeface="Arial" panose="020B0604020202020204" pitchFamily="34" charset="0"/>
              </a:rPr>
              <a:t>Single Marker: Sensitivity: 9.4%-42.5%</a:t>
            </a:r>
            <a:endParaRPr lang="en-US" dirty="0">
              <a:solidFill>
                <a:srgbClr val="000000"/>
              </a:solidFill>
              <a:latin typeface="Arial" panose="020B0604020202020204" pitchFamily="34" charset="0"/>
              <a:cs typeface="Arial" panose="020B0604020202020204" pitchFamily="34" charset="0"/>
            </a:endParaRPr>
          </a:p>
        </p:txBody>
      </p:sp>
      <p:sp>
        <p:nvSpPr>
          <p:cNvPr id="35" name="Rectangle 34"/>
          <p:cNvSpPr/>
          <p:nvPr/>
        </p:nvSpPr>
        <p:spPr>
          <a:xfrm>
            <a:off x="7534022" y="4940568"/>
            <a:ext cx="4442243" cy="369332"/>
          </a:xfrm>
          <a:prstGeom prst="rect">
            <a:avLst/>
          </a:prstGeom>
        </p:spPr>
        <p:txBody>
          <a:bodyPr wrap="none">
            <a:spAutoFit/>
          </a:bodyPr>
          <a:lstStyle/>
          <a:p>
            <a:pPr algn="ctr" fontAlgn="ctr"/>
            <a:r>
              <a:rPr lang="en-US" dirty="0" smtClean="0">
                <a:latin typeface="Arial" panose="020B0604020202020204" pitchFamily="34" charset="0"/>
                <a:cs typeface="Arial" panose="020B0604020202020204" pitchFamily="34" charset="0"/>
              </a:rPr>
              <a:t>Multiple Marker: Sensitivity: 76.9%-88.7%</a:t>
            </a:r>
            <a:endParaRPr lang="en-US" dirty="0">
              <a:solidFill>
                <a:srgbClr val="000000"/>
              </a:solidFill>
              <a:latin typeface="Arial" panose="020B0604020202020204" pitchFamily="34" charset="0"/>
              <a:cs typeface="Arial" panose="020B0604020202020204" pitchFamily="34" charset="0"/>
            </a:endParaRPr>
          </a:p>
        </p:txBody>
      </p:sp>
      <p:sp>
        <p:nvSpPr>
          <p:cNvPr id="36" name="Rectangle 35"/>
          <p:cNvSpPr/>
          <p:nvPr/>
        </p:nvSpPr>
        <p:spPr>
          <a:xfrm>
            <a:off x="7546443" y="5339754"/>
            <a:ext cx="4339714" cy="369332"/>
          </a:xfrm>
          <a:prstGeom prst="rect">
            <a:avLst/>
          </a:prstGeom>
        </p:spPr>
        <p:txBody>
          <a:bodyPr wrap="none">
            <a:spAutoFit/>
          </a:bodyPr>
          <a:lstStyle/>
          <a:p>
            <a:pPr algn="ctr" fontAlgn="ctr"/>
            <a:r>
              <a:rPr lang="en-US" dirty="0" smtClean="0">
                <a:latin typeface="Arial" panose="020B0604020202020204" pitchFamily="34" charset="0"/>
                <a:cs typeface="Arial" panose="020B0604020202020204" pitchFamily="34" charset="0"/>
              </a:rPr>
              <a:t>Multiple Marker Panel: AUC: 82%-90.0%</a:t>
            </a:r>
            <a:endParaRPr lang="en-US" dirty="0">
              <a:solidFill>
                <a:srgbClr val="000000"/>
              </a:solidFill>
              <a:latin typeface="Arial" panose="020B0604020202020204" pitchFamily="34" charset="0"/>
              <a:cs typeface="Arial" panose="020B0604020202020204" pitchFamily="34" charset="0"/>
            </a:endParaRPr>
          </a:p>
        </p:txBody>
      </p:sp>
      <p:sp>
        <p:nvSpPr>
          <p:cNvPr id="37" name="Rectangle 36"/>
          <p:cNvSpPr/>
          <p:nvPr/>
        </p:nvSpPr>
        <p:spPr>
          <a:xfrm>
            <a:off x="5654674" y="6332757"/>
            <a:ext cx="6537326" cy="369332"/>
          </a:xfrm>
          <a:prstGeom prst="rect">
            <a:avLst/>
          </a:prstGeom>
        </p:spPr>
        <p:txBody>
          <a:bodyPr wrap="square">
            <a:spAutoFit/>
          </a:bodyPr>
          <a:lstStyle/>
          <a:p>
            <a:r>
              <a:rPr lang="en-US" b="1" dirty="0">
                <a:latin typeface="Arial" panose="020B0604020202020204" pitchFamily="34" charset="0"/>
                <a:ea typeface="Times New Roman" panose="02020603050405020304" pitchFamily="18" charset="0"/>
                <a:cs typeface="Arial" panose="020B0604020202020204" pitchFamily="34" charset="0"/>
              </a:rPr>
              <a:t>Zhao, Y., S. Guo</a:t>
            </a:r>
            <a:r>
              <a:rPr lang="en-US" dirty="0">
                <a:latin typeface="Arial" panose="020B0604020202020204" pitchFamily="34" charset="0"/>
                <a:ea typeface="Times New Roman" panose="02020603050405020304" pitchFamily="18" charset="0"/>
                <a:cs typeface="Arial" panose="020B0604020202020204" pitchFamily="34" charset="0"/>
              </a:rPr>
              <a:t>, J. Sun </a:t>
            </a:r>
            <a:r>
              <a:rPr lang="en-US" dirty="0">
                <a:latin typeface="Arial" panose="020B0604020202020204" pitchFamily="34" charset="0"/>
                <a:ea typeface="Times New Roman" panose="02020603050405020304" pitchFamily="18" charset="0"/>
                <a:cs typeface="Arial" panose="020B0604020202020204" pitchFamily="34" charset="0"/>
              </a:rPr>
              <a:t>et al. (2012</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PLoS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One 7(4</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e35175</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236885292"/>
      </p:ext>
    </p:extLst>
  </p:cSld>
  <p:clrMapOvr>
    <a:masterClrMapping/>
  </p:clrMapOvr>
  <mc:AlternateContent xmlns:mc="http://schemas.openxmlformats.org/markup-compatibility/2006">
    <mc:Choice xmlns:p14="http://schemas.microsoft.com/office/powerpoint/2010/main" Requires="p14">
      <p:transition spd="slow" p14:dur="2000" advTm="23797"/>
    </mc:Choice>
    <mc:Fallback>
      <p:transition spd="slow" advTm="237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1" grpId="0" animBg="1"/>
      <p:bldP spid="24" grpId="0" animBg="1"/>
      <p:bldP spid="25" grpId="0" animBg="1"/>
      <p:bldP spid="26" grpId="0" animBg="1"/>
      <p:bldP spid="31" grpId="0" animBg="1"/>
      <p:bldP spid="33" grpId="0" animBg="1"/>
      <p:bldP spid="34" grpId="0" animBg="1"/>
      <p:bldP spid="23"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235236" cy="954107"/>
          </a:xfrm>
          <a:prstGeom prst="rect">
            <a:avLst/>
          </a:prstGeom>
          <a:noFill/>
          <a:ln w="25400">
            <a:noFill/>
          </a:ln>
        </p:spPr>
        <p:txBody>
          <a:bodyPr wrap="square" rtlCol="0">
            <a:spAutoFit/>
          </a:bodyPr>
          <a:lstStyle/>
          <a:p>
            <a:pPr algn="ctr"/>
            <a:r>
              <a:rPr lang="en-US" altLang="zh-CN" sz="2800" b="1" dirty="0" smtClean="0">
                <a:latin typeface="Arial" panose="020B0604020202020204" pitchFamily="34" charset="0"/>
                <a:ea typeface="黑体" panose="02010609060101010101" pitchFamily="49" charset="-122"/>
                <a:cs typeface="Arial" panose="020B0604020202020204" pitchFamily="34" charset="0"/>
              </a:rPr>
              <a:t>Application of DNA methylation Panel in Diagnosis and Surgery Evaluation</a:t>
            </a:r>
            <a:endParaRPr lang="zh-CN" altLang="en-US" sz="2800" b="1" dirty="0">
              <a:latin typeface="Arial" panose="020B0604020202020204" pitchFamily="34" charset="0"/>
              <a:ea typeface="黑体" panose="02010609060101010101" pitchFamily="49" charset="-122"/>
              <a:cs typeface="Arial" panose="020B0604020202020204" pitchFamily="34" charset="0"/>
            </a:endParaRPr>
          </a:p>
        </p:txBody>
      </p:sp>
      <p:sp>
        <p:nvSpPr>
          <p:cNvPr id="10" name="矩形 9"/>
          <p:cNvSpPr/>
          <p:nvPr/>
        </p:nvSpPr>
        <p:spPr>
          <a:xfrm>
            <a:off x="1133319" y="2228481"/>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345914" y="1492780"/>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690157" y="355151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559311" y="2971375"/>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242502" y="2981832"/>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419116" y="3795511"/>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201025" y="2750989"/>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2545442" y="275041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2729667" y="350349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1808193" y="198613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390541" y="4558091"/>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608949" y="425812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2729667" y="4309849"/>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2468850" y="4565735"/>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1156207" y="5583627"/>
            <a:ext cx="2966738"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2724931" y="5356966"/>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1420110" y="6139438"/>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231667" y="6338068"/>
            <a:ext cx="4201791"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individuals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5811245" y="3037502"/>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395966" y="1555034"/>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5735113" y="4653925"/>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8668695" y="4637248"/>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5985951" y="437444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8847278" y="4358341"/>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034691" y="281679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107586" y="4688425"/>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489709" y="5476187"/>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009608" y="2037141"/>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484131" y="2311146"/>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086105" y="353428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5424228" y="3793614"/>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034691" y="5172928"/>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a:stCxn id="37" idx="2"/>
          </p:cNvCxnSpPr>
          <p:nvPr/>
        </p:nvCxnSpPr>
        <p:spPr>
          <a:xfrm flipH="1">
            <a:off x="9347200" y="5037358"/>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316473" y="5960107"/>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5494184" y="6422566"/>
            <a:ext cx="7162941" cy="369332"/>
          </a:xfrm>
          <a:prstGeom prst="rect">
            <a:avLst/>
          </a:prstGeom>
        </p:spPr>
        <p:txBody>
          <a:bodyPr wrap="square">
            <a:spAutoFit/>
          </a:bodyPr>
          <a:lstStyle/>
          <a:p>
            <a:r>
              <a:rPr lang="en-US" dirty="0">
                <a:latin typeface="Arial" panose="020B0604020202020204" pitchFamily="34" charset="0"/>
                <a:ea typeface="Times New Roman" panose="02020603050405020304" pitchFamily="18" charset="0"/>
                <a:cs typeface="Arial" panose="020B0604020202020204" pitchFamily="34" charset="0"/>
              </a:rPr>
              <a:t>Zhao, </a:t>
            </a:r>
            <a:r>
              <a:rPr lang="en-US" dirty="0">
                <a:latin typeface="Arial" panose="020B0604020202020204" pitchFamily="34" charset="0"/>
                <a:ea typeface="Times New Roman" panose="02020603050405020304" pitchFamily="18" charset="0"/>
                <a:cs typeface="Arial" panose="020B0604020202020204" pitchFamily="34" charset="0"/>
              </a:rPr>
              <a:t>Y., </a:t>
            </a:r>
            <a:r>
              <a:rPr lang="en-US" dirty="0">
                <a:latin typeface="Arial" panose="020B0604020202020204" pitchFamily="34" charset="0"/>
                <a:ea typeface="Times New Roman" panose="02020603050405020304" pitchFamily="18" charset="0"/>
                <a:cs typeface="Arial" panose="020B0604020202020204" pitchFamily="34" charset="0"/>
              </a:rPr>
              <a:t>S. </a:t>
            </a:r>
            <a:r>
              <a:rPr lang="en-US" dirty="0">
                <a:latin typeface="Arial" panose="020B0604020202020204" pitchFamily="34" charset="0"/>
                <a:ea typeface="Times New Roman" panose="02020603050405020304" pitchFamily="18" charset="0"/>
                <a:cs typeface="Arial" panose="020B0604020202020204" pitchFamily="34" charset="0"/>
              </a:rPr>
              <a:t>Guo, </a:t>
            </a:r>
            <a:r>
              <a:rPr lang="en-US" dirty="0">
                <a:latin typeface="Arial" panose="020B0604020202020204" pitchFamily="34" charset="0"/>
                <a:ea typeface="Times New Roman" panose="02020603050405020304" pitchFamily="18" charset="0"/>
                <a:cs typeface="Arial" panose="020B0604020202020204" pitchFamily="34" charset="0"/>
              </a:rPr>
              <a:t>J. Sun et </a:t>
            </a:r>
            <a:r>
              <a:rPr lang="en-US" dirty="0">
                <a:latin typeface="Arial" panose="020B0604020202020204" pitchFamily="34" charset="0"/>
                <a:ea typeface="Times New Roman" panose="02020603050405020304" pitchFamily="18" charset="0"/>
                <a:cs typeface="Arial" panose="020B0604020202020204" pitchFamily="34" charset="0"/>
              </a:rPr>
              <a:t>al. (2012</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PLoS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One 7(4</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smtClean="0">
                <a:latin typeface="Arial" panose="020B0604020202020204" pitchFamily="34" charset="0"/>
                <a:ea typeface="Times New Roman" panose="02020603050405020304" pitchFamily="18" charset="0"/>
                <a:cs typeface="Arial" panose="020B0604020202020204" pitchFamily="34" charset="0"/>
              </a:rPr>
              <a:t>e35175</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mc:Choice xmlns:p14="http://schemas.microsoft.com/office/powerpoint/2010/main" Requires="p14">
      <p:transition spd="slow" p14:dur="2000" advTm="23797"/>
    </mc:Choice>
    <mc:Fallback>
      <p:transition spd="slow" advTm="237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28" grpId="0" animBg="1"/>
      <p:bldP spid="30" grpId="0" animBg="1"/>
      <p:bldP spid="29" grpId="0" animBg="1"/>
      <p:bldP spid="31" grpId="0"/>
      <p:bldP spid="38" grpId="0" animBg="1"/>
      <p:bldP spid="39" grpId="0" animBg="1"/>
      <p:bldP spid="40" grpId="0" animBg="1"/>
      <p:bldP spid="47" grpId="0" animBg="1"/>
      <p:bldP spid="49" grpId="0" animBg="1"/>
      <p:bldP spid="71" grpId="0" animBg="1"/>
      <p:bldP spid="73" grpId="0" animBg="1"/>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3305" y="1312862"/>
            <a:ext cx="6969738" cy="5141913"/>
          </a:xfrm>
          <a:prstGeom prst="rect">
            <a:avLst/>
          </a:prstGeom>
        </p:spPr>
      </p:pic>
      <p:sp>
        <p:nvSpPr>
          <p:cNvPr id="3" name="Rectangle 2"/>
          <p:cNvSpPr/>
          <p:nvPr/>
        </p:nvSpPr>
        <p:spPr>
          <a:xfrm>
            <a:off x="1807684" y="252227"/>
            <a:ext cx="9495622" cy="461665"/>
          </a:xfrm>
          <a:prstGeom prst="rect">
            <a:avLst/>
          </a:prstGeom>
        </p:spPr>
        <p:txBody>
          <a:bodyPr wrap="square">
            <a:spAutoFit/>
          </a:bodyPr>
          <a:lstStyle/>
          <a:p>
            <a:r>
              <a:rPr lang="en-US" sz="2400" b="1" dirty="0">
                <a:solidFill>
                  <a:schemeClr val="tx2"/>
                </a:solidFill>
                <a:latin typeface="Adobe Gothic Std B" panose="020B0800000000000000" pitchFamily="34" charset="-128"/>
                <a:ea typeface="Adobe Gothic Std B" panose="020B0800000000000000" pitchFamily="34" charset="-128"/>
                <a:cs typeface="+mj-cs"/>
              </a:rPr>
              <a:t>Cell-free Circulating Tumor DNA (</a:t>
            </a:r>
            <a:r>
              <a:rPr lang="en-US" sz="2400" b="1" dirty="0" err="1">
                <a:solidFill>
                  <a:schemeClr val="tx2"/>
                </a:solidFill>
                <a:latin typeface="Adobe Gothic Std B" panose="020B0800000000000000" pitchFamily="34" charset="-128"/>
                <a:ea typeface="Adobe Gothic Std B" panose="020B0800000000000000" pitchFamily="34" charset="-128"/>
                <a:cs typeface="+mj-cs"/>
              </a:rPr>
              <a:t>ctDNA</a:t>
            </a:r>
            <a:r>
              <a:rPr lang="en-US" sz="2400" b="1" dirty="0">
                <a:solidFill>
                  <a:schemeClr val="tx2"/>
                </a:solidFill>
                <a:latin typeface="Adobe Gothic Std B" panose="020B0800000000000000" pitchFamily="34" charset="-128"/>
                <a:ea typeface="Adobe Gothic Std B" panose="020B0800000000000000" pitchFamily="34" charset="-128"/>
                <a:cs typeface="+mj-cs"/>
              </a:rPr>
              <a:t>) in </a:t>
            </a:r>
            <a:r>
              <a:rPr lang="en-US" sz="2400" b="1" dirty="0" smtClean="0">
                <a:solidFill>
                  <a:schemeClr val="tx2"/>
                </a:solidFill>
                <a:latin typeface="Adobe Gothic Std B" panose="020B0800000000000000" pitchFamily="34" charset="-128"/>
                <a:ea typeface="Adobe Gothic Std B" panose="020B0800000000000000" pitchFamily="34" charset="-128"/>
                <a:cs typeface="+mj-cs"/>
              </a:rPr>
              <a:t>human Carcinoma</a:t>
            </a:r>
            <a:endParaRPr lang="en-US" sz="2400" b="1" dirty="0">
              <a:solidFill>
                <a:schemeClr val="tx2"/>
              </a:solidFill>
              <a:latin typeface="Adobe Gothic Std B" panose="020B0800000000000000" pitchFamily="34" charset="-128"/>
              <a:ea typeface="Adobe Gothic Std B" panose="020B0800000000000000" pitchFamily="34" charset="-128"/>
              <a:cs typeface="+mj-cs"/>
            </a:endParaRPr>
          </a:p>
        </p:txBody>
      </p:sp>
      <p:cxnSp>
        <p:nvCxnSpPr>
          <p:cNvPr id="5" name="Straight Arrow Connector 4"/>
          <p:cNvCxnSpPr/>
          <p:nvPr/>
        </p:nvCxnSpPr>
        <p:spPr>
          <a:xfrm flipH="1" flipV="1">
            <a:off x="5629620" y="2049137"/>
            <a:ext cx="198303" cy="14322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5387249" y="2324560"/>
            <a:ext cx="242370" cy="5508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404213" y="3514380"/>
            <a:ext cx="88136" cy="2313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064508" y="1312862"/>
            <a:ext cx="3502447" cy="400110"/>
          </a:xfrm>
          <a:prstGeom prst="rect">
            <a:avLst/>
          </a:prstGeom>
        </p:spPr>
        <p:txBody>
          <a:bodyPr wrap="square">
            <a:spAutoFit/>
          </a:bodyPr>
          <a:lstStyle/>
          <a:p>
            <a:r>
              <a:rPr lang="en-US" sz="2000" b="1" dirty="0" err="1" smtClean="0">
                <a:solidFill>
                  <a:schemeClr val="tx2"/>
                </a:solidFill>
                <a:latin typeface="Adobe Gothic Std B" panose="020B0800000000000000" pitchFamily="34" charset="-128"/>
                <a:ea typeface="Adobe Gothic Std B" panose="020B0800000000000000" pitchFamily="34" charset="-128"/>
                <a:cs typeface="+mj-cs"/>
              </a:rPr>
              <a:t>ctDNA</a:t>
            </a:r>
            <a:r>
              <a:rPr lang="en-US" sz="2000" b="1" dirty="0" smtClean="0">
                <a:solidFill>
                  <a:schemeClr val="tx2"/>
                </a:solidFill>
                <a:latin typeface="Adobe Gothic Std B" panose="020B0800000000000000" pitchFamily="34" charset="-128"/>
                <a:ea typeface="Adobe Gothic Std B" panose="020B0800000000000000" pitchFamily="34" charset="-128"/>
                <a:cs typeface="+mj-cs"/>
              </a:rPr>
              <a:t> 10-200ng/</a:t>
            </a:r>
            <a:r>
              <a:rPr lang="en-US" sz="2000" b="1" dirty="0" err="1" smtClean="0">
                <a:solidFill>
                  <a:schemeClr val="tx2"/>
                </a:solidFill>
                <a:latin typeface="Adobe Gothic Std B" panose="020B0800000000000000" pitchFamily="34" charset="-128"/>
                <a:ea typeface="Adobe Gothic Std B" panose="020B0800000000000000" pitchFamily="34" charset="-128"/>
                <a:cs typeface="+mj-cs"/>
              </a:rPr>
              <a:t>ul</a:t>
            </a:r>
            <a:r>
              <a:rPr lang="en-US" sz="2000" b="1" dirty="0" smtClean="0">
                <a:solidFill>
                  <a:schemeClr val="tx2"/>
                </a:solidFill>
                <a:latin typeface="Adobe Gothic Std B" panose="020B0800000000000000" pitchFamily="34" charset="-128"/>
                <a:ea typeface="Adobe Gothic Std B" panose="020B0800000000000000" pitchFamily="34" charset="-128"/>
                <a:cs typeface="+mj-cs"/>
              </a:rPr>
              <a:t> Plasma</a:t>
            </a:r>
            <a:endParaRPr lang="en-US" sz="2000" b="1" dirty="0">
              <a:solidFill>
                <a:schemeClr val="tx2"/>
              </a:solidFill>
              <a:latin typeface="Adobe Gothic Std B" panose="020B0800000000000000" pitchFamily="34" charset="-128"/>
              <a:ea typeface="Adobe Gothic Std B" panose="020B0800000000000000" pitchFamily="34" charset="-128"/>
              <a:cs typeface="+mj-cs"/>
            </a:endParaRPr>
          </a:p>
        </p:txBody>
      </p:sp>
      <p:cxnSp>
        <p:nvCxnSpPr>
          <p:cNvPr id="15" name="Straight Arrow Connector 14"/>
          <p:cNvCxnSpPr/>
          <p:nvPr/>
        </p:nvCxnSpPr>
        <p:spPr>
          <a:xfrm flipV="1">
            <a:off x="3591499" y="4682169"/>
            <a:ext cx="99152" cy="58389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23045" y="2324560"/>
            <a:ext cx="180976" cy="35804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064505" y="3189606"/>
            <a:ext cx="3502447" cy="707886"/>
          </a:xfrm>
          <a:prstGeom prst="rect">
            <a:avLst/>
          </a:prstGeom>
        </p:spPr>
        <p:txBody>
          <a:bodyPr wrap="square">
            <a:spAutoFit/>
          </a:bodyPr>
          <a:lstStyle/>
          <a:p>
            <a:pPr algn="ctr"/>
            <a:r>
              <a:rPr lang="en-US" sz="2000" b="1" dirty="0">
                <a:solidFill>
                  <a:schemeClr val="tx2"/>
                </a:solidFill>
                <a:latin typeface="Adobe Gothic Std B" panose="020B0800000000000000" pitchFamily="34" charset="-128"/>
                <a:ea typeface="Adobe Gothic Std B" panose="020B0800000000000000" pitchFamily="34" charset="-128"/>
                <a:cs typeface="+mj-cs"/>
              </a:rPr>
              <a:t>Non-invasive  diagnosis and real-time surveillance</a:t>
            </a:r>
          </a:p>
        </p:txBody>
      </p:sp>
      <p:sp>
        <p:nvSpPr>
          <p:cNvPr id="25" name="Down Arrow 24"/>
          <p:cNvSpPr/>
          <p:nvPr/>
        </p:nvSpPr>
        <p:spPr>
          <a:xfrm>
            <a:off x="8955959" y="1905895"/>
            <a:ext cx="1421176" cy="12118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ectangle 26"/>
          <p:cNvSpPr/>
          <p:nvPr/>
        </p:nvSpPr>
        <p:spPr>
          <a:xfrm>
            <a:off x="244240" y="6454775"/>
            <a:ext cx="4048865" cy="369332"/>
          </a:xfrm>
          <a:prstGeom prst="rect">
            <a:avLst/>
          </a:prstGeom>
        </p:spPr>
        <p:txBody>
          <a:bodyPr wrap="none">
            <a:spAutoFit/>
          </a:bodyPr>
          <a:lstStyle/>
          <a:p>
            <a:r>
              <a:rPr lang="en-US" dirty="0" smtClean="0"/>
              <a:t>Circulating tumor DNA, </a:t>
            </a:r>
            <a:r>
              <a:rPr lang="en-US" dirty="0" smtClean="0">
                <a:solidFill>
                  <a:srgbClr val="222222"/>
                </a:solidFill>
                <a:latin typeface="Lora"/>
              </a:rPr>
              <a:t>Wikipedia, 2019</a:t>
            </a:r>
            <a:endParaRPr lang="en-US" dirty="0"/>
          </a:p>
        </p:txBody>
      </p:sp>
      <p:sp>
        <p:nvSpPr>
          <p:cNvPr id="28" name="Rectangle 27"/>
          <p:cNvSpPr/>
          <p:nvPr/>
        </p:nvSpPr>
        <p:spPr>
          <a:xfrm>
            <a:off x="8064506" y="2224104"/>
            <a:ext cx="3502447" cy="707886"/>
          </a:xfrm>
          <a:prstGeom prst="rect">
            <a:avLst/>
          </a:prstGeom>
        </p:spPr>
        <p:txBody>
          <a:bodyPr wrap="square">
            <a:spAutoFit/>
          </a:bodyPr>
          <a:lstStyle/>
          <a:p>
            <a:pPr algn="ctr"/>
            <a:r>
              <a:rPr lang="en-US" sz="2000" b="1" dirty="0" smtClean="0">
                <a:solidFill>
                  <a:schemeClr val="tx2"/>
                </a:solidFill>
                <a:latin typeface="Adobe Gothic Std B" panose="020B0800000000000000" pitchFamily="34" charset="-128"/>
                <a:ea typeface="Adobe Gothic Std B" panose="020B0800000000000000" pitchFamily="34" charset="-128"/>
                <a:cs typeface="+mj-cs"/>
              </a:rPr>
              <a:t>Non-random distributed, repeat regions</a:t>
            </a:r>
            <a:endParaRPr lang="en-US" sz="2000" b="1" dirty="0">
              <a:solidFill>
                <a:schemeClr val="tx2"/>
              </a:solidFill>
              <a:latin typeface="Adobe Gothic Std B" panose="020B0800000000000000" pitchFamily="34" charset="-128"/>
              <a:ea typeface="Adobe Gothic Std B" panose="020B0800000000000000" pitchFamily="34" charset="-128"/>
              <a:cs typeface="+mj-cs"/>
            </a:endParaRPr>
          </a:p>
        </p:txBody>
      </p:sp>
      <p:sp>
        <p:nvSpPr>
          <p:cNvPr id="29" name="Down Arrow 28"/>
          <p:cNvSpPr/>
          <p:nvPr/>
        </p:nvSpPr>
        <p:spPr>
          <a:xfrm>
            <a:off x="8955959" y="3068421"/>
            <a:ext cx="1421176" cy="12118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450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752" y="1517614"/>
            <a:ext cx="6067677" cy="3231085"/>
          </a:xfrm>
          <a:prstGeom prst="rect">
            <a:avLst/>
          </a:prstGeom>
        </p:spPr>
      </p:pic>
      <p:sp>
        <p:nvSpPr>
          <p:cNvPr id="3" name="Rectangle 2"/>
          <p:cNvSpPr/>
          <p:nvPr/>
        </p:nvSpPr>
        <p:spPr>
          <a:xfrm>
            <a:off x="9286135" y="6475968"/>
            <a:ext cx="2775824" cy="369332"/>
          </a:xfrm>
          <a:prstGeom prst="rect">
            <a:avLst/>
          </a:prstGeom>
        </p:spPr>
        <p:txBody>
          <a:bodyPr wrap="none">
            <a:spAutoFit/>
          </a:bodyPr>
          <a:lstStyle/>
          <a:p>
            <a:r>
              <a:rPr lang="en-US" dirty="0" smtClean="0"/>
              <a:t>Guo, 2017, Nature Genetics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278638" y="523804"/>
            <a:ext cx="9855583" cy="523220"/>
          </a:xfrm>
          <a:prstGeom prst="rect">
            <a:avLst/>
          </a:prstGeom>
        </p:spPr>
        <p:txBody>
          <a:bodyPr wrap="none">
            <a:spAutoFit/>
          </a:bodyPr>
          <a:lstStyle/>
          <a:p>
            <a:r>
              <a:rPr lang="en-US" sz="2800" b="1" dirty="0">
                <a:solidFill>
                  <a:srgbClr val="000000"/>
                </a:solidFill>
                <a:latin typeface="Arial" panose="020B0604020202020204" pitchFamily="34" charset="0"/>
              </a:rPr>
              <a:t>Methylation Haplotype </a:t>
            </a:r>
            <a:r>
              <a:rPr lang="en-US" sz="2800" b="1" dirty="0" smtClean="0">
                <a:solidFill>
                  <a:srgbClr val="000000"/>
                </a:solidFill>
                <a:latin typeface="Arial" panose="020B0604020202020204" pitchFamily="34" charset="0"/>
              </a:rPr>
              <a:t>and Methylation </a:t>
            </a:r>
            <a:r>
              <a:rPr lang="en-US" sz="2800" b="1" dirty="0">
                <a:solidFill>
                  <a:srgbClr val="000000"/>
                </a:solidFill>
                <a:latin typeface="Arial" panose="020B0604020202020204" pitchFamily="34" charset="0"/>
              </a:rPr>
              <a:t>Haplotype </a:t>
            </a:r>
            <a:r>
              <a:rPr lang="en-US" sz="2800" b="1" dirty="0" smtClean="0">
                <a:solidFill>
                  <a:srgbClr val="000000"/>
                </a:solidFill>
                <a:latin typeface="Arial" panose="020B0604020202020204" pitchFamily="34" charset="0"/>
              </a:rPr>
              <a:t>Load  </a:t>
            </a:r>
            <a:endParaRPr lang="en-US" sz="2800" dirty="0"/>
          </a:p>
        </p:txBody>
      </p:sp>
      <mc:AlternateContent xmlns:mc="http://schemas.openxmlformats.org/markup-compatibility/2006">
        <mc:Choice xmlns:a14="http://schemas.microsoft.com/office/drawing/2010/main"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5"/>
                <a:stretch>
                  <a:fillRect l="-2010" t="-5556" r="-2010" b="-11111"/>
                </a:stretch>
              </a:blipFill>
            </p:spPr>
            <p:txBody>
              <a:bodyPr/>
              <a:lstStyle/>
              <a:p>
                <a:r>
                  <a:rPr lang="en-US">
                    <a:noFill/>
                  </a:rPr>
                  <a:t> </a:t>
                </a:r>
              </a:p>
            </p:txBody>
          </p:sp>
        </mc:Fallback>
      </mc:AlternateContent>
      <p:sp>
        <p:nvSpPr>
          <p:cNvPr id="8" name="Rectangle 7"/>
          <p:cNvSpPr/>
          <p:nvPr/>
        </p:nvSpPr>
        <p:spPr>
          <a:xfrm>
            <a:off x="5432777" y="5224833"/>
            <a:ext cx="6759223" cy="400110"/>
          </a:xfrm>
          <a:prstGeom prst="rect">
            <a:avLst/>
          </a:prstGeom>
        </p:spPr>
        <p:txBody>
          <a:bodyPr wrap="none">
            <a:spAutoFit/>
          </a:bodyPr>
          <a:lstStyle/>
          <a:p>
            <a:r>
              <a:rPr lang="en-US" sz="2000" b="1" dirty="0">
                <a:solidFill>
                  <a:srgbClr val="000000"/>
                </a:solidFill>
              </a:rPr>
              <a:t>Methylation level and pattern of co-methylation (complexity) </a:t>
            </a:r>
            <a:endParaRPr lang="en-US" sz="2000" b="1" dirty="0">
              <a:solidFill>
                <a:srgbClr val="000000"/>
              </a:solidFill>
            </a:endParaRP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42828"/>
          <a:stretch/>
        </p:blipFill>
        <p:spPr>
          <a:xfrm>
            <a:off x="1406525" y="723286"/>
            <a:ext cx="8880475" cy="4994868"/>
          </a:xfrm>
          <a:prstGeom prst="rect">
            <a:avLst/>
          </a:prstGeom>
        </p:spPr>
      </p:pic>
      <p:sp>
        <p:nvSpPr>
          <p:cNvPr id="3" name="Rectangle 2"/>
          <p:cNvSpPr/>
          <p:nvPr/>
        </p:nvSpPr>
        <p:spPr>
          <a:xfrm>
            <a:off x="793162" y="76419"/>
            <a:ext cx="10730823" cy="523220"/>
          </a:xfrm>
          <a:prstGeom prst="rect">
            <a:avLst/>
          </a:prstGeom>
        </p:spPr>
        <p:txBody>
          <a:bodyPr wrap="non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Tissue clustering based on cell-free circulating DNA methylation</a:t>
            </a:r>
          </a:p>
        </p:txBody>
      </p:sp>
      <p:sp>
        <p:nvSpPr>
          <p:cNvPr id="4" name="Rectangle 3"/>
          <p:cNvSpPr/>
          <p:nvPr/>
        </p:nvSpPr>
        <p:spPr>
          <a:xfrm>
            <a:off x="9134753" y="6488668"/>
            <a:ext cx="3057247" cy="369332"/>
          </a:xfrm>
          <a:prstGeom prst="rect">
            <a:avLst/>
          </a:prstGeom>
        </p:spPr>
        <p:txBody>
          <a:bodyPr wrap="none">
            <a:spAutoFit/>
          </a:bodyPr>
          <a:lstStyle/>
          <a:p>
            <a:r>
              <a:rPr lang="en-US" b="0" i="0" dirty="0" smtClean="0">
                <a:solidFill>
                  <a:srgbClr val="222222"/>
                </a:solidFill>
                <a:effectLst/>
                <a:latin typeface="Lora"/>
              </a:rPr>
              <a:t>Guo, Nature Genetics, 2017</a:t>
            </a:r>
            <a:endParaRPr lang="en-US" b="0" i="0" dirty="0">
              <a:solidFill>
                <a:srgbClr val="222222"/>
              </a:solidFill>
              <a:effectLst/>
              <a:latin typeface="Lora"/>
            </a:endParaRPr>
          </a:p>
        </p:txBody>
      </p:sp>
      <p:sp>
        <p:nvSpPr>
          <p:cNvPr id="5" name="Rectangle 4"/>
          <p:cNvSpPr/>
          <p:nvPr/>
        </p:nvSpPr>
        <p:spPr>
          <a:xfrm>
            <a:off x="223377" y="6058237"/>
            <a:ext cx="10617009" cy="646331"/>
          </a:xfrm>
          <a:prstGeom prst="rect">
            <a:avLst/>
          </a:prstGeom>
        </p:spPr>
        <p:txBody>
          <a:bodyPr wrap="none">
            <a:spAutoFit/>
          </a:bodyPr>
          <a:lstStyle/>
          <a:p>
            <a:pPr marL="285750" indent="-285750">
              <a:buFont typeface="Wingdings" panose="05000000000000000000" pitchFamily="2" charset="2"/>
              <a:buChar char="Ø"/>
            </a:pPr>
            <a:r>
              <a:rPr lang="en-US" b="1" dirty="0">
                <a:solidFill>
                  <a:schemeClr val="tx2"/>
                </a:solidFill>
                <a:latin typeface="Adobe Gothic Std B" panose="020B0800000000000000" pitchFamily="34" charset="-128"/>
                <a:ea typeface="Adobe Gothic Std B" panose="020B0800000000000000" pitchFamily="34" charset="-128"/>
                <a:cs typeface="+mj-cs"/>
              </a:rPr>
              <a:t>Unsupervised clustering of human tissues using the top 15% most-variable </a:t>
            </a:r>
            <a:r>
              <a:rPr lang="en-US" b="1" dirty="0" smtClean="0">
                <a:solidFill>
                  <a:schemeClr val="tx2"/>
                </a:solidFill>
                <a:latin typeface="Adobe Gothic Std B" panose="020B0800000000000000" pitchFamily="34" charset="-128"/>
                <a:ea typeface="Adobe Gothic Std B" panose="020B0800000000000000" pitchFamily="34" charset="-128"/>
                <a:cs typeface="+mj-cs"/>
              </a:rPr>
              <a:t>regions from WGBS  </a:t>
            </a:r>
            <a:endParaRPr lang="en-US" b="1" dirty="0">
              <a:solidFill>
                <a:schemeClr val="tx2"/>
              </a:solidFill>
              <a:latin typeface="Adobe Gothic Std B" panose="020B0800000000000000" pitchFamily="34" charset="-128"/>
              <a:ea typeface="Adobe Gothic Std B" panose="020B0800000000000000" pitchFamily="34" charset="-128"/>
              <a:cs typeface="+mj-cs"/>
            </a:endParaRPr>
          </a:p>
          <a:p>
            <a:pPr marL="285750" indent="-285750">
              <a:buFont typeface="Wingdings" panose="05000000000000000000" pitchFamily="2" charset="2"/>
              <a:buChar char="Ø"/>
            </a:pPr>
            <a:r>
              <a:rPr lang="en-US" b="1" dirty="0" smtClean="0">
                <a:solidFill>
                  <a:schemeClr val="tx2"/>
                </a:solidFill>
                <a:latin typeface="Adobe Gothic Std B" panose="020B0800000000000000" pitchFamily="34" charset="-128"/>
                <a:ea typeface="Adobe Gothic Std B" panose="020B0800000000000000" pitchFamily="34" charset="-128"/>
                <a:cs typeface="+mj-cs"/>
              </a:rPr>
              <a:t>We identified numerous </a:t>
            </a:r>
            <a:r>
              <a:rPr lang="en-US" b="1" dirty="0">
                <a:solidFill>
                  <a:schemeClr val="tx2"/>
                </a:solidFill>
                <a:latin typeface="Adobe Gothic Std B" panose="020B0800000000000000" pitchFamily="34" charset="-128"/>
                <a:ea typeface="Adobe Gothic Std B" panose="020B0800000000000000" pitchFamily="34" charset="-128"/>
                <a:cs typeface="+mj-cs"/>
              </a:rPr>
              <a:t>germ-layer-specific </a:t>
            </a:r>
            <a:r>
              <a:rPr lang="en-US" b="1" dirty="0" smtClean="0">
                <a:solidFill>
                  <a:schemeClr val="tx2"/>
                </a:solidFill>
                <a:latin typeface="Adobe Gothic Std B" panose="020B0800000000000000" pitchFamily="34" charset="-128"/>
                <a:ea typeface="Adobe Gothic Std B" panose="020B0800000000000000" pitchFamily="34" charset="-128"/>
                <a:cs typeface="+mj-cs"/>
              </a:rPr>
              <a:t>methylation markers</a:t>
            </a:r>
            <a:endParaRPr lang="en-US" b="1" dirty="0">
              <a:solidFill>
                <a:schemeClr val="tx2"/>
              </a:solidFill>
              <a:latin typeface="Adobe Gothic Std B" panose="020B0800000000000000" pitchFamily="34" charset="-128"/>
              <a:ea typeface="Adobe Gothic Std B" panose="020B0800000000000000" pitchFamily="34" charset="-128"/>
              <a:cs typeface="+mj-cs"/>
            </a:endParaRPr>
          </a:p>
        </p:txBody>
      </p:sp>
      <p:sp>
        <p:nvSpPr>
          <p:cNvPr id="6" name="TextBox 5"/>
          <p:cNvSpPr txBox="1"/>
          <p:nvPr/>
        </p:nvSpPr>
        <p:spPr>
          <a:xfrm>
            <a:off x="6994315" y="5657135"/>
            <a:ext cx="3359638" cy="369332"/>
          </a:xfrm>
          <a:prstGeom prst="rect">
            <a:avLst/>
          </a:prstGeom>
          <a:noFill/>
        </p:spPr>
        <p:txBody>
          <a:bodyPr wrap="none" rtlCol="0">
            <a:spAutoFit/>
          </a:bodyPr>
          <a:lstStyle/>
          <a:p>
            <a:r>
              <a:rPr lang="en-US" dirty="0" smtClean="0"/>
              <a:t>Endoderm   Mesoderm  Ectoderm</a:t>
            </a:r>
            <a:endParaRPr lang="en-US"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0" y="0"/>
            <a:ext cx="12446000" cy="954107"/>
          </a:xfrm>
          <a:prstGeom prst="rect">
            <a:avLst/>
          </a:prstGeom>
        </p:spPr>
        <p:txBody>
          <a:bodyPr wrap="square">
            <a:spAutoFit/>
          </a:bodyPr>
          <a:lstStyle/>
          <a:p>
            <a:pPr>
              <a:lnSpc>
                <a:spcPct val="200000"/>
              </a:lnSpc>
              <a:spcBef>
                <a:spcPts val="150"/>
              </a:spcBef>
            </a:pPr>
            <a:r>
              <a:rPr lang="en-US" sz="2800" b="1"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3"/>
          <a:stretch>
            <a:fillRect/>
          </a:stretch>
        </p:blipFill>
        <p:spPr>
          <a:xfrm>
            <a:off x="8172413" y="1123558"/>
            <a:ext cx="3510456" cy="3154323"/>
          </a:xfrm>
          <a:prstGeom prst="rect">
            <a:avLst/>
          </a:prstGeom>
        </p:spPr>
      </p:pic>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883060" y="4391025"/>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83060" y="2552343"/>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a:t>
            </a:r>
            <a:r>
              <a:rPr lang="en-US" sz="2800" dirty="0">
                <a:latin typeface="Arial" panose="020B0604020202020204" pitchFamily="34" charset="0"/>
                <a:cs typeface="Arial" panose="020B0604020202020204" pitchFamily="34" charset="0"/>
              </a:rPr>
              <a:t>diseases</a:t>
            </a:r>
            <a:endParaRPr lang="en-US" sz="2800" dirty="0">
              <a:latin typeface="Arial" panose="020B0604020202020204" pitchFamily="34" charset="0"/>
              <a:cs typeface="Arial" panose="020B0604020202020204" pitchFamily="34" charset="0"/>
            </a:endParaRPr>
          </a:p>
        </p:txBody>
      </p:sp>
      <p:sp>
        <p:nvSpPr>
          <p:cNvPr id="5" name="TextBox 4"/>
          <p:cNvSpPr txBox="1"/>
          <p:nvPr/>
        </p:nvSpPr>
        <p:spPr>
          <a:xfrm>
            <a:off x="887136" y="3867805"/>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a:t>
            </a:r>
            <a:r>
              <a:rPr lang="en-US" sz="2800" dirty="0">
                <a:latin typeface="Arial" panose="020B0604020202020204" pitchFamily="34" charset="0"/>
                <a:cs typeface="Arial" panose="020B0604020202020204" pitchFamily="34" charset="0"/>
              </a:rPr>
              <a:t>Epigenetic </a:t>
            </a:r>
            <a:r>
              <a:rPr lang="en-US" sz="2800" dirty="0">
                <a:latin typeface="Arial" panose="020B0604020202020204" pitchFamily="34" charset="0"/>
                <a:cs typeface="Arial" panose="020B0604020202020204" pitchFamily="34" charset="0"/>
              </a:rPr>
              <a:t>biomarkers</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for human complex </a:t>
            </a:r>
            <a:r>
              <a:rPr lang="en-US" sz="2800" dirty="0">
                <a:latin typeface="Arial" panose="020B0604020202020204" pitchFamily="34" charset="0"/>
                <a:cs typeface="Arial" panose="020B0604020202020204" pitchFamily="34" charset="0"/>
              </a:rPr>
              <a:t>diseases</a:t>
            </a:r>
            <a:endParaRPr lang="en-US" sz="2800" dirty="0">
              <a:latin typeface="Arial" panose="020B0604020202020204" pitchFamily="34" charset="0"/>
              <a:cs typeface="Arial" panose="020B0604020202020204" pitchFamily="34"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276532"/>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61081" y="5183267"/>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2172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1458378" y="202495"/>
            <a:ext cx="9518821"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Macro and Micro View of Human Diseases in 21 Century</a:t>
            </a:r>
            <a:endParaRPr lang="en-US" dirty="0"/>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477328"/>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p>
          <a:p>
            <a:endParaRPr lang="en-US" dirty="0" smtClean="0">
              <a:solidFill>
                <a:srgbClr val="333333"/>
              </a:solidFill>
              <a:latin typeface="Arial" panose="020B0604020202020204" pitchFamily="34" charset="0"/>
            </a:endParaRP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a:t>
            </a:r>
            <a:r>
              <a:rPr lang="en-US" dirty="0">
                <a:solidFill>
                  <a:srgbClr val="333333"/>
                </a:solidFill>
                <a:latin typeface="Arial" panose="020B0604020202020204" pitchFamily="34" charset="0"/>
              </a:rPr>
              <a:t>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368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4225367"/>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
            </a:r>
            <a:r>
              <a:rPr lang="en-US" sz="2400" dirty="0">
                <a:latin typeface="Arial" panose="020B0604020202020204" pitchFamily="34" charset="0"/>
                <a:cs typeface="Arial" panose="020B0604020202020204" pitchFamily="34" charset="0"/>
              </a:rPr>
              <a:t>atrial fibrillation </a:t>
            </a:r>
            <a:r>
              <a:rPr lang="en-US"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Dr. Caldwell)</a:t>
            </a:r>
          </a:p>
        </p:txBody>
      </p:sp>
      <p:sp>
        <p:nvSpPr>
          <p:cNvPr id="13" name="TextBox 12"/>
          <p:cNvSpPr txBox="1"/>
          <p:nvPr/>
        </p:nvSpPr>
        <p:spPr>
          <a:xfrm>
            <a:off x="877745" y="5615722"/>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to 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5154057"/>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microbiome induced diseases</a:t>
            </a:r>
            <a:r>
              <a:rPr lang="en-US" sz="2400" dirty="0">
                <a:latin typeface="Arial" panose="020B0604020202020204" pitchFamily="34" charset="0"/>
                <a:cs typeface="Arial" panose="020B0604020202020204" pitchFamily="34" charset="0"/>
              </a:rPr>
              <a:t>(Dr. Shukla)</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857893" y="3156726"/>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screening in PMRP cohort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877745" y="4689712"/>
            <a:ext cx="992476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telomeres (Dr</a:t>
            </a:r>
            <a:r>
              <a:rPr lang="en-US" sz="2400" dirty="0">
                <a:latin typeface="Arial" panose="020B0604020202020204" pitchFamily="34" charset="0"/>
                <a:cs typeface="Arial" panose="020B0604020202020204" pitchFamily="34" charset="0"/>
              </a:rPr>
              <a:t>. Hebbring)</a:t>
            </a:r>
            <a:endParaRPr lang="en-US" sz="2400" dirty="0">
              <a:latin typeface="Arial" panose="020B0604020202020204" pitchFamily="34" charset="0"/>
              <a:cs typeface="Arial" panose="020B0604020202020204" pitchFamily="34" charset="0"/>
            </a:endParaRPr>
          </a:p>
        </p:txBody>
      </p:sp>
      <p:sp>
        <p:nvSpPr>
          <p:cNvPr id="17" name="Rectangle 16"/>
          <p:cNvSpPr/>
          <p:nvPr/>
        </p:nvSpPr>
        <p:spPr>
          <a:xfrm>
            <a:off x="159190" y="2368023"/>
            <a:ext cx="698703" cy="36699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03145" y="4225367"/>
            <a:ext cx="10907855" cy="1812604"/>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373347"/>
            <a:ext cx="10907856" cy="1245044"/>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873" y="99118"/>
            <a:ext cx="10876311"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3" name="TextBox 2"/>
          <p:cNvSpPr txBox="1"/>
          <p:nvPr/>
        </p:nvSpPr>
        <p:spPr>
          <a:xfrm>
            <a:off x="392873" y="671488"/>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More and more epigenetic factors were designed as drug targets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Genetic variants in these epigenetic factors will be hot-topic in </a:t>
            </a:r>
            <a:r>
              <a:rPr lang="en-US" sz="2000" dirty="0" err="1" smtClean="0">
                <a:latin typeface="Arial" panose="020B0604020202020204" pitchFamily="34" charset="0"/>
                <a:cs typeface="Arial" panose="020B0604020202020204" pitchFamily="34" charset="0"/>
              </a:rPr>
              <a:t>PGx</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smtClean="0">
                <a:latin typeface="Arial" panose="020B0604020202020204" pitchFamily="34" charset="0"/>
                <a:cs typeface="Arial" panose="020B0604020202020204" pitchFamily="34" charset="0"/>
              </a:rPr>
              <a:t>PheWAS</a:t>
            </a:r>
            <a:r>
              <a:rPr lang="en-US" sz="2000" dirty="0" smtClean="0">
                <a:latin typeface="Arial" panose="020B0604020202020204" pitchFamily="34" charset="0"/>
                <a:cs typeface="Arial" panose="020B0604020202020204" pitchFamily="34" charset="0"/>
              </a:rPr>
              <a:t> study to genetic variations in Epigenetics factors is quite interesting</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348131"/>
            <a:chOff x="95251" y="1066233"/>
            <a:chExt cx="12582334" cy="5675225"/>
          </a:xfrm>
        </p:grpSpPr>
        <p:pic>
          <p:nvPicPr>
            <p:cNvPr id="6" name="Picture 5"/>
            <p:cNvPicPr>
              <a:picLocks noChangeAspect="1"/>
            </p:cNvPicPr>
            <p:nvPr/>
          </p:nvPicPr>
          <p:blipFill>
            <a:blip r:embed="rId2"/>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endParaRPr lang="en-US" sz="1600" dirty="0">
                <a:solidFill>
                  <a:srgbClr val="333333"/>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3"/>
            <a:srcRect l="93762" t="37810" r="585" b="44162"/>
            <a:stretch/>
          </p:blipFill>
          <p:spPr>
            <a:xfrm>
              <a:off x="5010151" y="1352549"/>
              <a:ext cx="419100" cy="933451"/>
            </a:xfrm>
            <a:prstGeom prst="rect">
              <a:avLst/>
            </a:prstGeom>
          </p:spPr>
        </p:pic>
        <p:sp>
          <p:nvSpPr>
            <p:cNvPr id="10" name="Rectangle 9"/>
            <p:cNvSpPr/>
            <p:nvPr/>
          </p:nvSpPr>
          <p:spPr>
            <a:xfrm>
              <a:off x="95251" y="6299574"/>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2095500"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4146" y="4855045"/>
            <a:ext cx="4267598" cy="707886"/>
          </a:xfrm>
          <a:prstGeom prst="rect">
            <a:avLst/>
          </a:prstGeom>
          <a:ln w="25400">
            <a:solidFill>
              <a:schemeClr val="accent1"/>
            </a:solidFill>
          </a:ln>
        </p:spPr>
        <p:txBody>
          <a:bodyPr wrap="square">
            <a:spAutoFit/>
          </a:bodyPr>
          <a:lstStyle/>
          <a:p>
            <a:pPr algn="ctr"/>
            <a:r>
              <a:rPr lang="en-US" sz="2000" dirty="0" smtClean="0">
                <a:latin typeface="Adobe Heiti Std R" panose="020B0400000000000000" pitchFamily="34" charset="-128"/>
                <a:ea typeface="Adobe Heiti Std R" panose="020B0400000000000000" pitchFamily="34" charset="-128"/>
              </a:rPr>
              <a:t>Prediction model for Genetic and Epigenetic related diseases </a:t>
            </a:r>
            <a:endParaRPr lang="en-US" sz="2000" dirty="0"/>
          </a:p>
        </p:txBody>
      </p:sp>
      <p:sp>
        <p:nvSpPr>
          <p:cNvPr id="3" name="Rectangle 2"/>
          <p:cNvSpPr/>
          <p:nvPr/>
        </p:nvSpPr>
        <p:spPr>
          <a:xfrm>
            <a:off x="2347772" y="1240495"/>
            <a:ext cx="2133918" cy="369332"/>
          </a:xfrm>
          <a:prstGeom prst="rect">
            <a:avLst/>
          </a:prstGeom>
          <a:solidFill>
            <a:schemeClr val="bg1"/>
          </a:solidFill>
          <a:ln w="25400">
            <a:solidFill>
              <a:schemeClr val="accent1"/>
            </a:solidFill>
          </a:ln>
        </p:spPr>
        <p:txBody>
          <a:bodyPr wrap="none">
            <a:spAutoFit/>
          </a:bodyPr>
          <a:lstStyle/>
          <a:p>
            <a:r>
              <a:rPr lang="en-US" b="1" dirty="0">
                <a:solidFill>
                  <a:srgbClr val="333333"/>
                </a:solidFill>
                <a:latin typeface="Helvetica Neue"/>
              </a:rPr>
              <a:t>6,221 Phenotypes</a:t>
            </a:r>
          </a:p>
        </p:txBody>
      </p:sp>
      <p:sp>
        <p:nvSpPr>
          <p:cNvPr id="4" name="Rectangle 3"/>
          <p:cNvSpPr/>
          <p:nvPr/>
        </p:nvSpPr>
        <p:spPr>
          <a:xfrm>
            <a:off x="480872" y="1035320"/>
            <a:ext cx="1762021" cy="646331"/>
          </a:xfrm>
          <a:prstGeom prst="rect">
            <a:avLst/>
          </a:prstGeom>
          <a:solidFill>
            <a:schemeClr val="bg1"/>
          </a:solidFill>
          <a:ln w="25400">
            <a:solidFill>
              <a:schemeClr val="accent1"/>
            </a:solidFill>
          </a:ln>
        </p:spPr>
        <p:txBody>
          <a:bodyPr wrap="none">
            <a:spAutoFit/>
          </a:bodyPr>
          <a:lstStyle/>
          <a:p>
            <a:r>
              <a:rPr lang="en-US" b="1" dirty="0" smtClean="0">
                <a:solidFill>
                  <a:srgbClr val="333333"/>
                </a:solidFill>
                <a:latin typeface="Helvetica Neue"/>
              </a:rPr>
              <a:t>Genome-wide </a:t>
            </a:r>
          </a:p>
          <a:p>
            <a:r>
              <a:rPr lang="en-US" b="1" dirty="0" smtClean="0">
                <a:solidFill>
                  <a:srgbClr val="333333"/>
                </a:solidFill>
                <a:latin typeface="Helvetica Neue"/>
              </a:rPr>
              <a:t>Exome-Array</a:t>
            </a:r>
            <a:endParaRPr lang="en-US" b="1" dirty="0">
              <a:solidFill>
                <a:srgbClr val="333333"/>
              </a:solidFill>
              <a:latin typeface="Helvetica Neue"/>
            </a:endParaRPr>
          </a:p>
        </p:txBody>
      </p:sp>
      <p:cxnSp>
        <p:nvCxnSpPr>
          <p:cNvPr id="5" name="Straight Arrow Connector 4"/>
          <p:cNvCxnSpPr/>
          <p:nvPr/>
        </p:nvCxnSpPr>
        <p:spPr>
          <a:xfrm>
            <a:off x="1261815" y="1681651"/>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00048" y="2143316"/>
            <a:ext cx="3685689" cy="646331"/>
          </a:xfrm>
          <a:prstGeom prst="rect">
            <a:avLst/>
          </a:prstGeom>
          <a:solidFill>
            <a:schemeClr val="bg1"/>
          </a:solidFill>
          <a:ln w="25400">
            <a:solidFill>
              <a:schemeClr val="accent1"/>
            </a:solidFill>
          </a:ln>
        </p:spPr>
        <p:txBody>
          <a:bodyPr wrap="none">
            <a:spAutoFit/>
          </a:bodyPr>
          <a:lstStyle/>
          <a:p>
            <a:r>
              <a:rPr lang="en-US" b="1" dirty="0" smtClean="0">
                <a:solidFill>
                  <a:srgbClr val="333333"/>
                </a:solidFill>
                <a:latin typeface="Helvetica Neue"/>
              </a:rPr>
              <a:t>Variations in Epigenetic Factors</a:t>
            </a:r>
          </a:p>
          <a:p>
            <a:r>
              <a:rPr lang="en-US" b="1" dirty="0">
                <a:solidFill>
                  <a:srgbClr val="333333"/>
                </a:solidFill>
                <a:latin typeface="Helvetica Neue"/>
              </a:rPr>
              <a:t> </a:t>
            </a:r>
            <a:r>
              <a:rPr lang="en-US" b="1" dirty="0" smtClean="0">
                <a:solidFill>
                  <a:srgbClr val="333333"/>
                </a:solidFill>
                <a:latin typeface="Helvetica Neue"/>
              </a:rPr>
              <a:t>             5873 SNPs (P&lt;8.5x10</a:t>
            </a:r>
            <a:r>
              <a:rPr lang="en-US" b="1" baseline="30000" dirty="0" smtClean="0">
                <a:solidFill>
                  <a:srgbClr val="333333"/>
                </a:solidFill>
                <a:latin typeface="Helvetica Neue"/>
              </a:rPr>
              <a:t>-6</a:t>
            </a:r>
            <a:r>
              <a:rPr lang="en-US" b="1" dirty="0" smtClean="0">
                <a:solidFill>
                  <a:srgbClr val="333333"/>
                </a:solidFill>
                <a:latin typeface="Helvetica Neue"/>
              </a:rPr>
              <a:t>)</a:t>
            </a:r>
            <a:endParaRPr lang="en-US" b="1" dirty="0">
              <a:solidFill>
                <a:srgbClr val="333333"/>
              </a:solidFill>
              <a:latin typeface="Helvetica Neue"/>
            </a:endParaRPr>
          </a:p>
        </p:txBody>
      </p:sp>
      <p:cxnSp>
        <p:nvCxnSpPr>
          <p:cNvPr id="7" name="Straight Arrow Connector 6"/>
          <p:cNvCxnSpPr/>
          <p:nvPr/>
        </p:nvCxnSpPr>
        <p:spPr>
          <a:xfrm>
            <a:off x="3204915" y="1681651"/>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95794" y="2789647"/>
            <a:ext cx="0" cy="12680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9079" y="2946243"/>
            <a:ext cx="4841646" cy="1077218"/>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1600" dirty="0" smtClean="0"/>
              <a:t>Traditional Statistic Method? Propose new method? </a:t>
            </a:r>
          </a:p>
          <a:p>
            <a:pPr marL="285750" indent="-285750">
              <a:buFont typeface="Wingdings" panose="05000000000000000000" pitchFamily="2" charset="2"/>
              <a:buChar char="Ø"/>
            </a:pPr>
            <a:r>
              <a:rPr lang="en-US" sz="1600" dirty="0" smtClean="0"/>
              <a:t>Allele based? Gene-based?</a:t>
            </a:r>
          </a:p>
          <a:p>
            <a:pPr marL="285750" indent="-285750">
              <a:buFont typeface="Wingdings" panose="05000000000000000000" pitchFamily="2" charset="2"/>
              <a:buChar char="Ø"/>
            </a:pPr>
            <a:r>
              <a:rPr lang="en-US" sz="1600" dirty="0" smtClean="0"/>
              <a:t>How to estimated power? </a:t>
            </a:r>
            <a:endParaRPr lang="en-US" sz="1600" dirty="0"/>
          </a:p>
          <a:p>
            <a:pPr marL="285750" indent="-285750">
              <a:buFont typeface="Wingdings" panose="05000000000000000000" pitchFamily="2" charset="2"/>
              <a:buChar char="Ø"/>
            </a:pPr>
            <a:r>
              <a:rPr lang="en-US" sz="1600" dirty="0" smtClean="0"/>
              <a:t>How to reduce false positive?  </a:t>
            </a:r>
          </a:p>
        </p:txBody>
      </p:sp>
      <p:sp>
        <p:nvSpPr>
          <p:cNvPr id="10" name="Rectangle 9"/>
          <p:cNvSpPr/>
          <p:nvPr/>
        </p:nvSpPr>
        <p:spPr>
          <a:xfrm>
            <a:off x="711478" y="4132159"/>
            <a:ext cx="4698722" cy="369332"/>
          </a:xfrm>
          <a:prstGeom prst="rect">
            <a:avLst/>
          </a:prstGeom>
          <a:solidFill>
            <a:schemeClr val="bg1"/>
          </a:solidFill>
          <a:ln w="25400">
            <a:solidFill>
              <a:schemeClr val="accent1"/>
            </a:solidFill>
          </a:ln>
        </p:spPr>
        <p:txBody>
          <a:bodyPr wrap="none">
            <a:spAutoFit/>
          </a:bodyPr>
          <a:lstStyle/>
          <a:p>
            <a:r>
              <a:rPr lang="en-US" b="1" dirty="0" smtClean="0">
                <a:solidFill>
                  <a:srgbClr val="333333"/>
                </a:solidFill>
                <a:latin typeface="Helvetica Neue"/>
              </a:rPr>
              <a:t>Significant Genes and 100 Phenotypes ? </a:t>
            </a:r>
            <a:endParaRPr lang="en-US" b="1" dirty="0">
              <a:solidFill>
                <a:srgbClr val="333333"/>
              </a:solidFill>
              <a:latin typeface="Helvetica Neue"/>
            </a:endParaRPr>
          </a:p>
        </p:txBody>
      </p:sp>
      <p:cxnSp>
        <p:nvCxnSpPr>
          <p:cNvPr id="11" name="Straight Arrow Connector 10"/>
          <p:cNvCxnSpPr/>
          <p:nvPr/>
        </p:nvCxnSpPr>
        <p:spPr>
          <a:xfrm flipH="1">
            <a:off x="701691" y="4534844"/>
            <a:ext cx="560124" cy="48483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0048" y="5036616"/>
            <a:ext cx="4674100"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t>Validate association with bioinformatics </a:t>
            </a:r>
            <a:endParaRPr lang="en-US" sz="2000" dirty="0" smtClean="0"/>
          </a:p>
          <a:p>
            <a:pPr marL="285750" indent="-285750">
              <a:buFont typeface="Wingdings" panose="05000000000000000000" pitchFamily="2" charset="2"/>
              <a:buChar char="Ø"/>
            </a:pPr>
            <a:r>
              <a:rPr lang="en-US" sz="2000" dirty="0" smtClean="0"/>
              <a:t>Validate </a:t>
            </a:r>
            <a:r>
              <a:rPr lang="en-US" sz="2000" dirty="0"/>
              <a:t>association with </a:t>
            </a:r>
            <a:r>
              <a:rPr lang="en-US" sz="2000" dirty="0" smtClean="0"/>
              <a:t>BS-Sequencing</a:t>
            </a:r>
            <a:endParaRPr lang="en-US" sz="1600" dirty="0" smtClean="0"/>
          </a:p>
        </p:txBody>
      </p:sp>
      <p:cxnSp>
        <p:nvCxnSpPr>
          <p:cNvPr id="13" name="Straight Arrow Connector 12"/>
          <p:cNvCxnSpPr/>
          <p:nvPr/>
        </p:nvCxnSpPr>
        <p:spPr>
          <a:xfrm flipV="1">
            <a:off x="5410200" y="2789647"/>
            <a:ext cx="918287" cy="12680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10343" y="1425161"/>
            <a:ext cx="6531518" cy="1323439"/>
          </a:xfrm>
          <a:prstGeom prst="rect">
            <a:avLst/>
          </a:prstGeom>
          <a:noFill/>
          <a:ln w="25400">
            <a:solidFill>
              <a:schemeClr val="accent1"/>
            </a:solidFill>
          </a:ln>
        </p:spPr>
        <p:txBody>
          <a:bodyPr wrap="square" rtlCol="0">
            <a:spAutoFit/>
          </a:bodyPr>
          <a:lstStyle/>
          <a:p>
            <a:r>
              <a:rPr lang="en-US" sz="2000" smtClean="0"/>
              <a:t>Multi-class classification to genetics and epigenetics features  </a:t>
            </a:r>
          </a:p>
          <a:p>
            <a:pPr marL="285750" indent="-285750">
              <a:buFont typeface="Wingdings" panose="05000000000000000000" pitchFamily="2" charset="2"/>
              <a:buChar char="Ø"/>
            </a:pPr>
            <a:r>
              <a:rPr lang="en-US" sz="2000" smtClean="0"/>
              <a:t>Random forecast </a:t>
            </a:r>
          </a:p>
          <a:p>
            <a:pPr marL="285750" indent="-285750">
              <a:buFont typeface="Wingdings" panose="05000000000000000000" pitchFamily="2" charset="2"/>
              <a:buChar char="Ø"/>
            </a:pPr>
            <a:r>
              <a:rPr lang="en-US" sz="2000" smtClean="0"/>
              <a:t>SVM</a:t>
            </a:r>
          </a:p>
          <a:p>
            <a:pPr marL="285750" indent="-285750">
              <a:buFont typeface="Wingdings" panose="05000000000000000000" pitchFamily="2" charset="2"/>
              <a:buChar char="Ø"/>
            </a:pPr>
            <a:r>
              <a:rPr lang="en-US" sz="2000" smtClean="0"/>
              <a:t>Neural network</a:t>
            </a:r>
            <a:endParaRPr lang="en-US" sz="2000" dirty="0" smtClean="0"/>
          </a:p>
        </p:txBody>
      </p:sp>
      <p:cxnSp>
        <p:nvCxnSpPr>
          <p:cNvPr id="15" name="Straight Arrow Connector 14"/>
          <p:cNvCxnSpPr/>
          <p:nvPr/>
        </p:nvCxnSpPr>
        <p:spPr>
          <a:xfrm>
            <a:off x="8749565" y="2789647"/>
            <a:ext cx="735" cy="563153"/>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31286" y="3400329"/>
            <a:ext cx="4707558" cy="830997"/>
          </a:xfrm>
          <a:prstGeom prst="rect">
            <a:avLst/>
          </a:prstGeom>
          <a:noFill/>
          <a:ln w="25400">
            <a:solidFill>
              <a:schemeClr val="accent1"/>
            </a:solidFill>
          </a:ln>
        </p:spPr>
        <p:txBody>
          <a:bodyPr wrap="square" rtlCol="0">
            <a:spAutoFit/>
          </a:bodyPr>
          <a:lstStyle/>
          <a:p>
            <a:r>
              <a:rPr lang="en-US" sz="2400" dirty="0" smtClean="0"/>
              <a:t>Build a R package for this project to be used for further analysis </a:t>
            </a:r>
          </a:p>
        </p:txBody>
      </p:sp>
      <p:cxnSp>
        <p:nvCxnSpPr>
          <p:cNvPr id="17" name="Straight Arrow Connector 16"/>
          <p:cNvCxnSpPr/>
          <p:nvPr/>
        </p:nvCxnSpPr>
        <p:spPr>
          <a:xfrm>
            <a:off x="2347772" y="5682947"/>
            <a:ext cx="0" cy="430913"/>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0" idx="0"/>
          </p:cNvCxnSpPr>
          <p:nvPr/>
        </p:nvCxnSpPr>
        <p:spPr>
          <a:xfrm flipV="1">
            <a:off x="6157483" y="2939302"/>
            <a:ext cx="251481" cy="2205383"/>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2179" y="6127676"/>
            <a:ext cx="4774321" cy="707886"/>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t>Validate </a:t>
            </a:r>
            <a:r>
              <a:rPr lang="en-US" sz="2000" dirty="0"/>
              <a:t>association with MH450K array</a:t>
            </a:r>
          </a:p>
          <a:p>
            <a:pPr marL="285750" indent="-285750">
              <a:buFont typeface="Wingdings" panose="05000000000000000000" pitchFamily="2" charset="2"/>
              <a:buChar char="Ø"/>
            </a:pPr>
            <a:r>
              <a:rPr lang="en-US" sz="2000" dirty="0"/>
              <a:t>Validate association with RRBS</a:t>
            </a:r>
          </a:p>
        </p:txBody>
      </p:sp>
      <p:sp>
        <p:nvSpPr>
          <p:cNvPr id="20" name="Rectangle 19"/>
          <p:cNvSpPr/>
          <p:nvPr/>
        </p:nvSpPr>
        <p:spPr>
          <a:xfrm>
            <a:off x="5146068" y="5144685"/>
            <a:ext cx="2022830" cy="338554"/>
          </a:xfrm>
          <a:prstGeom prst="rect">
            <a:avLst/>
          </a:prstGeom>
          <a:ln w="25400">
            <a:solidFill>
              <a:schemeClr val="accent1"/>
            </a:solidFill>
          </a:ln>
        </p:spPr>
        <p:txBody>
          <a:bodyPr wrap="square">
            <a:spAutoFit/>
          </a:bodyPr>
          <a:lstStyle/>
          <a:p>
            <a:r>
              <a:rPr lang="en-US" sz="1600" b="1" dirty="0" smtClean="0">
                <a:solidFill>
                  <a:srgbClr val="333333"/>
                </a:solidFill>
                <a:latin typeface="Helvetica Neue"/>
              </a:rPr>
              <a:t>20 </a:t>
            </a:r>
            <a:r>
              <a:rPr lang="en-US" sz="1600" b="1" dirty="0" smtClean="0">
                <a:solidFill>
                  <a:srgbClr val="333333"/>
                </a:solidFill>
                <a:latin typeface="Helvetica Neue"/>
              </a:rPr>
              <a:t>Phenotypes </a:t>
            </a:r>
            <a:endParaRPr lang="en-US" sz="1600" dirty="0"/>
          </a:p>
        </p:txBody>
      </p:sp>
      <p:sp>
        <p:nvSpPr>
          <p:cNvPr id="27" name="Rectangle 26"/>
          <p:cNvSpPr/>
          <p:nvPr/>
        </p:nvSpPr>
        <p:spPr>
          <a:xfrm>
            <a:off x="659076" y="193214"/>
            <a:ext cx="11690887" cy="461665"/>
          </a:xfrm>
          <a:prstGeom prst="rect">
            <a:avLst/>
          </a:prstGeom>
          <a:ln w="25400">
            <a:noFill/>
          </a:ln>
        </p:spPr>
        <p:txBody>
          <a:bodyPr wrap="square">
            <a:spAutoFit/>
          </a:bodyPr>
          <a:lstStyle/>
          <a:p>
            <a:r>
              <a:rPr lang="en-US" sz="2400" dirty="0" err="1">
                <a:latin typeface="Adobe Heiti Std R" panose="020B0400000000000000" pitchFamily="34" charset="-128"/>
                <a:ea typeface="Adobe Heiti Std R" panose="020B0400000000000000" pitchFamily="34" charset="-128"/>
              </a:rPr>
              <a:t>PheWAS</a:t>
            </a:r>
            <a:r>
              <a:rPr lang="en-US" sz="2400" dirty="0">
                <a:latin typeface="Adobe Heiti Std R" panose="020B0400000000000000" pitchFamily="34" charset="-128"/>
                <a:ea typeface="Adobe Heiti Std R" panose="020B0400000000000000" pitchFamily="34" charset="-128"/>
              </a:rPr>
              <a:t> Maps Genetic Variation in Epigenetic Factors with Human Disease</a:t>
            </a:r>
            <a:endParaRPr lang="en-US" sz="2400" dirty="0"/>
          </a:p>
        </p:txBody>
      </p:sp>
      <p:cxnSp>
        <p:nvCxnSpPr>
          <p:cNvPr id="36" name="Straight Arrow Connector 35"/>
          <p:cNvCxnSpPr/>
          <p:nvPr/>
        </p:nvCxnSpPr>
        <p:spPr>
          <a:xfrm>
            <a:off x="8749565" y="4261609"/>
            <a:ext cx="735" cy="563153"/>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830" y="122282"/>
            <a:ext cx="11461770" cy="830997"/>
          </a:xfrm>
          <a:prstGeom prst="rect">
            <a:avLst/>
          </a:prstGeom>
        </p:spPr>
        <p:txBody>
          <a:bodyPr wrap="square">
            <a:spAutoFit/>
          </a:bodyPr>
          <a:lstStyle/>
          <a:p>
            <a:pPr algn="ctr"/>
            <a:r>
              <a:rPr lang="en-US" sz="2400" dirty="0">
                <a:latin typeface="Adobe Heiti Std R" panose="020B0400000000000000" pitchFamily="34" charset="-128"/>
                <a:ea typeface="Adobe Heiti Std R" panose="020B0400000000000000" pitchFamily="34" charset="-128"/>
              </a:rPr>
              <a:t>Preliminary Result: Phenome-wide Association Study Maps Genetic Variation in Epigenetic Factors with Human Complex Disease </a:t>
            </a:r>
            <a:endParaRPr lang="en-US" sz="2400" dirty="0"/>
          </a:p>
        </p:txBody>
      </p:sp>
      <p:sp>
        <p:nvSpPr>
          <p:cNvPr id="3" name="Rectangle 2"/>
          <p:cNvSpPr/>
          <p:nvPr/>
        </p:nvSpPr>
        <p:spPr>
          <a:xfrm>
            <a:off x="174615" y="5892296"/>
            <a:ext cx="117602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I have Nature Genetics paper in Epigenetics and Blood paper in Genetics. I can convince the reviewer that I have interaction analysis experience between genetics and epigenetics after this CIBM project. Finally, I will prepare a genetics and epigenetics RO1 proposal in T2D, Obesity or Rheumatoid Arthritis</a:t>
            </a:r>
            <a:endParaRPr lang="en-US" dirty="0">
              <a:latin typeface="Arial" panose="020B0604020202020204" pitchFamily="34" charset="0"/>
              <a:cs typeface="Arial" panose="020B0604020202020204" pitchFamily="34" charset="0"/>
            </a:endParaRPr>
          </a:p>
        </p:txBody>
      </p:sp>
      <p:sp>
        <p:nvSpPr>
          <p:cNvPr id="4" name="Rectangle 3"/>
          <p:cNvSpPr/>
          <p:nvPr/>
        </p:nvSpPr>
        <p:spPr>
          <a:xfrm>
            <a:off x="323830" y="1006074"/>
            <a:ext cx="6070029" cy="4770537"/>
          </a:xfrm>
          <a:prstGeom prst="rect">
            <a:avLst/>
          </a:prstGeom>
        </p:spPr>
        <p:txBody>
          <a:bodyPr wrap="square">
            <a:spAutoFit/>
          </a:bodyPr>
          <a:lstStyle/>
          <a:p>
            <a:r>
              <a:rPr lang="en-US" sz="1600" dirty="0" smtClean="0">
                <a:latin typeface="Adobe Heiti Std R" panose="020B0400000000000000" pitchFamily="34" charset="-128"/>
                <a:ea typeface="Adobe Heiti Std R" panose="020B0400000000000000" pitchFamily="34" charset="-128"/>
              </a:rPr>
              <a:t>IRB for 6221 </a:t>
            </a:r>
            <a:r>
              <a:rPr lang="en-US" sz="1600" dirty="0" smtClean="0">
                <a:latin typeface="Adobe Heiti Std R" panose="020B0400000000000000" pitchFamily="34" charset="-128"/>
                <a:ea typeface="Adobe Heiti Std R" panose="020B0400000000000000" pitchFamily="34" charset="-128"/>
              </a:rPr>
              <a:t>phenotype… We </a:t>
            </a:r>
            <a:r>
              <a:rPr lang="en-US" sz="1600" dirty="0" smtClean="0">
                <a:latin typeface="Adobe Heiti Std R" panose="020B0400000000000000" pitchFamily="34" charset="-128"/>
                <a:ea typeface="Adobe Heiti Std R" panose="020B0400000000000000" pitchFamily="34" charset="-128"/>
              </a:rPr>
              <a:t>have 15 approved phenotypes</a:t>
            </a:r>
          </a:p>
          <a:p>
            <a:pPr marL="285750" indent="-285750">
              <a:buFont typeface="Wingdings" panose="05000000000000000000" pitchFamily="2" charset="2"/>
              <a:buChar char="ü"/>
            </a:pPr>
            <a:r>
              <a:rPr lang="en-US" b="1" dirty="0" smtClean="0">
                <a:solidFill>
                  <a:srgbClr val="FF0000"/>
                </a:solidFill>
              </a:rPr>
              <a:t>Rheumatoid </a:t>
            </a:r>
            <a:r>
              <a:rPr lang="en-US" b="1" dirty="0">
                <a:solidFill>
                  <a:srgbClr val="FF0000"/>
                </a:solidFill>
              </a:rPr>
              <a:t>Arthritis (RA</a:t>
            </a:r>
            <a:r>
              <a:rPr lang="en-US" b="1" dirty="0" smtClean="0">
                <a:solidFill>
                  <a:srgbClr val="FF0000"/>
                </a:solidFill>
              </a:rPr>
              <a:t>) (h2=0.6)</a:t>
            </a:r>
            <a:endParaRPr lang="en-US" b="1" dirty="0">
              <a:solidFill>
                <a:srgbClr val="FF0000"/>
              </a:solidFill>
            </a:endParaRPr>
          </a:p>
          <a:p>
            <a:pPr marL="285750" indent="-285750">
              <a:buFont typeface="Wingdings" panose="05000000000000000000" pitchFamily="2" charset="2"/>
              <a:buChar char="ü"/>
            </a:pPr>
            <a:r>
              <a:rPr lang="en-US" b="1" dirty="0"/>
              <a:t>Systemic Lupus Erythematosus (SLE)</a:t>
            </a:r>
          </a:p>
          <a:p>
            <a:pPr marL="285750" indent="-285750">
              <a:buFont typeface="Wingdings" panose="05000000000000000000" pitchFamily="2" charset="2"/>
              <a:buChar char="ü"/>
            </a:pPr>
            <a:r>
              <a:rPr lang="en-US" b="1" dirty="0"/>
              <a:t>Multiple Sclerosis (MS)</a:t>
            </a:r>
          </a:p>
          <a:p>
            <a:pPr marL="285750" indent="-285750">
              <a:buFont typeface="Wingdings" panose="05000000000000000000" pitchFamily="2" charset="2"/>
              <a:buChar char="ü"/>
            </a:pPr>
            <a:r>
              <a:rPr lang="en-US" b="1" dirty="0"/>
              <a:t>Type 1 Diabetes (T1D</a:t>
            </a:r>
            <a:r>
              <a:rPr lang="en-US" b="1" dirty="0" smtClean="0"/>
              <a:t>)</a:t>
            </a:r>
          </a:p>
          <a:p>
            <a:pPr marL="285750" indent="-285750">
              <a:buFont typeface="Wingdings" panose="05000000000000000000" pitchFamily="2" charset="2"/>
              <a:buChar char="ü"/>
            </a:pPr>
            <a:r>
              <a:rPr lang="en-US" b="1" dirty="0" smtClean="0"/>
              <a:t>Hemochromatosis</a:t>
            </a:r>
            <a:endParaRPr lang="en-US" b="1" dirty="0"/>
          </a:p>
          <a:p>
            <a:pPr marL="285750" indent="-285750">
              <a:buFont typeface="Wingdings" panose="05000000000000000000" pitchFamily="2" charset="2"/>
              <a:buChar char="ü"/>
            </a:pPr>
            <a:r>
              <a:rPr lang="en-US" b="1" dirty="0"/>
              <a:t>Premature Myocardial Infarction (PMI)</a:t>
            </a:r>
          </a:p>
          <a:p>
            <a:pPr marL="285750" indent="-285750">
              <a:buFont typeface="Wingdings" panose="05000000000000000000" pitchFamily="2" charset="2"/>
              <a:buChar char="ü"/>
            </a:pPr>
            <a:r>
              <a:rPr lang="en-US" b="1" dirty="0"/>
              <a:t>Chronic Lymphocytic Leukemia (CLL)</a:t>
            </a:r>
          </a:p>
          <a:p>
            <a:pPr marL="285750" indent="-285750">
              <a:buFont typeface="Wingdings" panose="05000000000000000000" pitchFamily="2" charset="2"/>
              <a:buChar char="ü"/>
            </a:pPr>
            <a:r>
              <a:rPr lang="en-US" b="1" dirty="0">
                <a:solidFill>
                  <a:srgbClr val="FF0000"/>
                </a:solidFill>
              </a:rPr>
              <a:t>Obsessive Compulsive Disorder (</a:t>
            </a:r>
            <a:r>
              <a:rPr lang="en-US" b="1" dirty="0" smtClean="0">
                <a:solidFill>
                  <a:srgbClr val="FF0000"/>
                </a:solidFill>
              </a:rPr>
              <a:t>OCD, h2=0.29)</a:t>
            </a:r>
            <a:endParaRPr lang="en-US" b="1" dirty="0">
              <a:solidFill>
                <a:srgbClr val="FF0000"/>
              </a:solidFill>
            </a:endParaRPr>
          </a:p>
          <a:p>
            <a:pPr marL="285750" indent="-285750">
              <a:buFont typeface="Wingdings" panose="05000000000000000000" pitchFamily="2" charset="2"/>
              <a:buChar char="ü"/>
            </a:pPr>
            <a:r>
              <a:rPr lang="en-US" b="1" dirty="0"/>
              <a:t>Autoimmune Thyroid Disease (ATD)</a:t>
            </a:r>
          </a:p>
          <a:p>
            <a:pPr marL="285750" indent="-285750">
              <a:buFont typeface="Wingdings" panose="05000000000000000000" pitchFamily="2" charset="2"/>
              <a:buChar char="ü"/>
            </a:pPr>
            <a:r>
              <a:rPr lang="en-US" b="1" dirty="0"/>
              <a:t>Axial </a:t>
            </a:r>
            <a:r>
              <a:rPr lang="en-US" b="1" dirty="0" err="1"/>
              <a:t>Spondyloarthritis</a:t>
            </a:r>
            <a:r>
              <a:rPr lang="en-US" b="1" dirty="0"/>
              <a:t> (AS)</a:t>
            </a:r>
          </a:p>
          <a:p>
            <a:pPr marL="285750" indent="-285750">
              <a:buFont typeface="Wingdings" panose="05000000000000000000" pitchFamily="2" charset="2"/>
              <a:buChar char="ü"/>
            </a:pPr>
            <a:r>
              <a:rPr lang="en-US" b="1" dirty="0"/>
              <a:t>Psoriatic Arthritis (PA)</a:t>
            </a:r>
          </a:p>
          <a:p>
            <a:pPr marL="285750" indent="-285750">
              <a:buFont typeface="Wingdings" panose="05000000000000000000" pitchFamily="2" charset="2"/>
              <a:buChar char="ü"/>
            </a:pPr>
            <a:r>
              <a:rPr lang="en-US" b="1" dirty="0"/>
              <a:t>Autoimmune Thyroid Disease (ATD)</a:t>
            </a:r>
          </a:p>
          <a:p>
            <a:pPr marL="285750" indent="-285750">
              <a:buFont typeface="Wingdings" panose="05000000000000000000" pitchFamily="2" charset="2"/>
              <a:buChar char="ü"/>
            </a:pPr>
            <a:r>
              <a:rPr lang="en-US" b="1" dirty="0"/>
              <a:t>Systemic </a:t>
            </a:r>
            <a:r>
              <a:rPr lang="en-US" b="1" dirty="0" smtClean="0"/>
              <a:t>Sclerosis (</a:t>
            </a:r>
            <a:r>
              <a:rPr lang="en-US" b="1" dirty="0" err="1" smtClean="0"/>
              <a:t>SSc</a:t>
            </a:r>
            <a:r>
              <a:rPr lang="en-US" b="1" dirty="0" smtClean="0"/>
              <a:t>)</a:t>
            </a:r>
          </a:p>
          <a:p>
            <a:pPr marL="285750" indent="-285750">
              <a:buFont typeface="Wingdings" panose="05000000000000000000" pitchFamily="2" charset="2"/>
              <a:buChar char="ü"/>
            </a:pPr>
            <a:r>
              <a:rPr lang="en-US" b="1" dirty="0" smtClean="0"/>
              <a:t>Chronic Lymphocyte Leukemia</a:t>
            </a:r>
          </a:p>
          <a:p>
            <a:pPr marL="285750" indent="-285750">
              <a:buFont typeface="Wingdings" panose="05000000000000000000" pitchFamily="2" charset="2"/>
              <a:buChar char="ü"/>
            </a:pPr>
            <a:r>
              <a:rPr lang="en-US" b="1" dirty="0" smtClean="0"/>
              <a:t>Severe Stage Glaucoma</a:t>
            </a:r>
          </a:p>
          <a:p>
            <a:pPr marL="285750" indent="-285750">
              <a:buFont typeface="Wingdings" panose="05000000000000000000" pitchFamily="2" charset="2"/>
              <a:buChar char="ü"/>
            </a:pPr>
            <a:r>
              <a:rPr lang="en-US" b="1" dirty="0" smtClean="0">
                <a:solidFill>
                  <a:srgbClr val="FF0000"/>
                </a:solidFill>
              </a:rPr>
              <a:t>Iron overload (h2=0.25-0.4)</a:t>
            </a:r>
            <a:endParaRPr lang="en-US" b="1" dirty="0">
              <a:solidFill>
                <a:srgbClr val="FF0000"/>
              </a:solidFill>
            </a:endParaRPr>
          </a:p>
        </p:txBody>
      </p:sp>
      <p:sp>
        <p:nvSpPr>
          <p:cNvPr id="5" name="Right Arrow 4"/>
          <p:cNvSpPr/>
          <p:nvPr/>
        </p:nvSpPr>
        <p:spPr>
          <a:xfrm>
            <a:off x="5547801" y="2702052"/>
            <a:ext cx="323365" cy="162480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TextBox 5"/>
          <p:cNvSpPr txBox="1"/>
          <p:nvPr/>
        </p:nvSpPr>
        <p:spPr>
          <a:xfrm>
            <a:off x="6185094" y="1135021"/>
            <a:ext cx="3371837" cy="400110"/>
          </a:xfrm>
          <a:prstGeom prst="rect">
            <a:avLst/>
          </a:prstGeom>
          <a:noFill/>
        </p:spPr>
        <p:txBody>
          <a:bodyPr wrap="square" rtlCol="0">
            <a:spAutoFit/>
          </a:bodyPr>
          <a:lstStyle/>
          <a:p>
            <a:r>
              <a:rPr lang="en-US" sz="2000" dirty="0" smtClean="0"/>
              <a:t>1737 Significant Signals</a:t>
            </a:r>
            <a:endParaRPr lang="en-US" sz="2000" dirty="0"/>
          </a:p>
        </p:txBody>
      </p:sp>
      <p:pic>
        <p:nvPicPr>
          <p:cNvPr id="7" name="Picture 6"/>
          <p:cNvPicPr>
            <a:picLocks noChangeAspect="1"/>
          </p:cNvPicPr>
          <p:nvPr/>
        </p:nvPicPr>
        <p:blipFill>
          <a:blip r:embed="rId2"/>
          <a:stretch>
            <a:fillRect/>
          </a:stretch>
        </p:blipFill>
        <p:spPr>
          <a:xfrm>
            <a:off x="6132513" y="1551267"/>
            <a:ext cx="4306887" cy="4187583"/>
          </a:xfrm>
          <a:prstGeom prst="rect">
            <a:avLst/>
          </a:prstGeom>
        </p:spPr>
      </p:pic>
      <p:sp>
        <p:nvSpPr>
          <p:cNvPr id="8" name="TextBox 7"/>
          <p:cNvSpPr txBox="1"/>
          <p:nvPr/>
        </p:nvSpPr>
        <p:spPr>
          <a:xfrm>
            <a:off x="8996647" y="1390406"/>
            <a:ext cx="1796918" cy="369332"/>
          </a:xfrm>
          <a:prstGeom prst="rect">
            <a:avLst/>
          </a:prstGeom>
          <a:noFill/>
        </p:spPr>
        <p:txBody>
          <a:bodyPr wrap="square" rtlCol="0">
            <a:spAutoFit/>
          </a:bodyPr>
          <a:lstStyle/>
          <a:p>
            <a:r>
              <a:rPr lang="en-US" dirty="0" smtClean="0"/>
              <a:t>Iron overload</a:t>
            </a:r>
            <a:endParaRPr lang="en-US" dirty="0"/>
          </a:p>
        </p:txBody>
      </p:sp>
      <p:sp>
        <p:nvSpPr>
          <p:cNvPr id="9" name="TextBox 8"/>
          <p:cNvSpPr txBox="1"/>
          <p:nvPr/>
        </p:nvSpPr>
        <p:spPr>
          <a:xfrm>
            <a:off x="9504351" y="2818073"/>
            <a:ext cx="2433649" cy="369332"/>
          </a:xfrm>
          <a:prstGeom prst="rect">
            <a:avLst/>
          </a:prstGeom>
          <a:noFill/>
        </p:spPr>
        <p:txBody>
          <a:bodyPr wrap="square" rtlCol="0">
            <a:spAutoFit/>
          </a:bodyPr>
          <a:lstStyle/>
          <a:p>
            <a:r>
              <a:rPr lang="en-US" dirty="0" smtClean="0"/>
              <a:t>Rheumatoid Arthritis </a:t>
            </a:r>
            <a:endParaRPr lang="en-US" dirty="0"/>
          </a:p>
        </p:txBody>
      </p:sp>
      <p:sp>
        <p:nvSpPr>
          <p:cNvPr id="10" name="TextBox 9"/>
          <p:cNvSpPr txBox="1"/>
          <p:nvPr/>
        </p:nvSpPr>
        <p:spPr>
          <a:xfrm>
            <a:off x="10246894" y="1966872"/>
            <a:ext cx="1830805" cy="369332"/>
          </a:xfrm>
          <a:prstGeom prst="rect">
            <a:avLst/>
          </a:prstGeom>
          <a:noFill/>
        </p:spPr>
        <p:txBody>
          <a:bodyPr wrap="square" rtlCol="0">
            <a:spAutoFit/>
          </a:bodyPr>
          <a:lstStyle/>
          <a:p>
            <a:r>
              <a:rPr lang="en-US" dirty="0" smtClean="0"/>
              <a:t>OCD and OCPD</a:t>
            </a:r>
            <a:endParaRPr lang="en-US" dirty="0"/>
          </a:p>
        </p:txBody>
      </p:sp>
      <p:sp>
        <p:nvSpPr>
          <p:cNvPr id="11" name="Rectangle 10"/>
          <p:cNvSpPr/>
          <p:nvPr/>
        </p:nvSpPr>
        <p:spPr>
          <a:xfrm>
            <a:off x="6655206" y="1742265"/>
            <a:ext cx="774293" cy="276999"/>
          </a:xfrm>
          <a:prstGeom prst="rect">
            <a:avLst/>
          </a:prstGeom>
        </p:spPr>
        <p:txBody>
          <a:bodyPr wrap="square">
            <a:spAutoFit/>
          </a:bodyPr>
          <a:lstStyle/>
          <a:p>
            <a:r>
              <a:rPr lang="en-US" sz="1200" dirty="0">
                <a:solidFill>
                  <a:srgbClr val="FF0000"/>
                </a:solidFill>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954107"/>
          </a:xfrm>
          <a:prstGeom prst="rect">
            <a:avLst/>
          </a:prstGeom>
        </p:spPr>
        <p:txBody>
          <a:bodyPr wrap="square">
            <a:spAutoFit/>
          </a:bodyPr>
          <a:lstStyle/>
          <a:p>
            <a:pPr algn="ctr"/>
            <a:r>
              <a:rPr lang="en-US" sz="2800" dirty="0" smtClean="0">
                <a:latin typeface="Adobe Heiti Std R" panose="020B0400000000000000" pitchFamily="34" charset="-128"/>
                <a:ea typeface="Adobe Heiti Std R" panose="020B0400000000000000" pitchFamily="34" charset="-128"/>
              </a:rPr>
              <a:t>Mapping </a:t>
            </a:r>
            <a:r>
              <a:rPr lang="en-US" sz="2800" dirty="0" smtClean="0">
                <a:latin typeface="Adobe Heiti Std R" panose="020B0400000000000000" pitchFamily="34" charset="-128"/>
                <a:ea typeface="Adobe Heiti Std R" panose="020B0400000000000000" pitchFamily="34" charset="-128"/>
              </a:rPr>
              <a:t>Genetic </a:t>
            </a:r>
            <a:r>
              <a:rPr lang="en-US" sz="2800" dirty="0">
                <a:latin typeface="Adobe Heiti Std R" panose="020B0400000000000000" pitchFamily="34" charset="-128"/>
                <a:ea typeface="Adobe Heiti Std R" panose="020B0400000000000000" pitchFamily="34" charset="-128"/>
              </a:rPr>
              <a:t>Variation in Epigenetic </a:t>
            </a:r>
            <a:r>
              <a:rPr lang="en-US" sz="2800" dirty="0" smtClean="0">
                <a:latin typeface="Adobe Heiti Std R" panose="020B0400000000000000" pitchFamily="34" charset="-128"/>
                <a:ea typeface="Adobe Heiti Std R" panose="020B0400000000000000" pitchFamily="34" charset="-128"/>
              </a:rPr>
              <a:t>Factors to potential specific cell types and diseases</a:t>
            </a:r>
            <a:endParaRPr lang="en-US" sz="2800" dirty="0"/>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500" y="375335"/>
            <a:ext cx="11353800" cy="954107"/>
          </a:xfrm>
          <a:prstGeom prst="rect">
            <a:avLst/>
          </a:prstGeom>
        </p:spPr>
        <p:txBody>
          <a:bodyPr wrap="square">
            <a:spAutoFit/>
          </a:bodyPr>
          <a:lstStyle/>
          <a:p>
            <a:pPr algn="ctr"/>
            <a:r>
              <a:rPr lang="en-US" sz="2800" dirty="0">
                <a:latin typeface="Arial" panose="020B0604020202020204" pitchFamily="34" charset="0"/>
                <a:cs typeface="Arial" panose="020B0604020202020204" pitchFamily="34" charset="0"/>
              </a:rPr>
              <a:t>Cell-free DNA methylation based Pan-cancer early screening in PMRP cohort</a:t>
            </a:r>
            <a:endParaRPr lang="en-US" sz="2800" dirty="0">
              <a:latin typeface="Arial" panose="020B0604020202020204" pitchFamily="34" charset="0"/>
              <a:cs typeface="Arial" panose="020B0604020202020204" pitchFamily="34" charset="0"/>
            </a:endParaRPr>
          </a:p>
        </p:txBody>
      </p:sp>
      <p:sp>
        <p:nvSpPr>
          <p:cNvPr id="6" name="Rectangle 5"/>
          <p:cNvSpPr/>
          <p:nvPr/>
        </p:nvSpPr>
        <p:spPr>
          <a:xfrm>
            <a:off x="317500" y="1793965"/>
            <a:ext cx="12153900" cy="1631216"/>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1</a:t>
            </a:r>
            <a:r>
              <a:rPr lang="en-US" sz="2000" baseline="30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Author:   Nature Genetics, Clinical Epigenetics, Modern Rheumatoid Arthritis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Co-corresponding </a:t>
            </a:r>
            <a:r>
              <a:rPr lang="en-US" sz="2000" dirty="0">
                <a:latin typeface="Arial" panose="020B0604020202020204" pitchFamily="34" charset="0"/>
                <a:cs typeface="Arial" panose="020B0604020202020204" pitchFamily="34" charset="0"/>
              </a:rPr>
              <a:t>authors: Clinical Epigenetics, Frontier in Genetics, Cell Death Disease </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Co-authors: </a:t>
            </a:r>
            <a:r>
              <a:rPr lang="en-US" sz="2000" dirty="0">
                <a:latin typeface="Arial" panose="020B0604020202020204" pitchFamily="34" charset="0"/>
                <a:cs typeface="Arial" panose="020B0604020202020204" pitchFamily="34" charset="0"/>
              </a:rPr>
              <a:t>Nature, Nature </a:t>
            </a:r>
            <a:r>
              <a:rPr lang="en-US" sz="2000" dirty="0">
                <a:latin typeface="Arial" panose="020B0604020202020204" pitchFamily="34" charset="0"/>
                <a:cs typeface="Arial" panose="020B0604020202020204" pitchFamily="34" charset="0"/>
              </a:rPr>
              <a:t>biotechnology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PLoS</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biology, </a:t>
            </a:r>
            <a:r>
              <a:rPr lang="en-US" sz="2000" dirty="0" smtClean="0">
                <a:latin typeface="Arial" panose="020B0604020202020204" pitchFamily="34" charset="0"/>
                <a:cs typeface="Arial" panose="020B0604020202020204" pitchFamily="34" charset="0"/>
              </a:rPr>
              <a:t>Neoplasia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Another 2 methylation manuscript collaborated with </a:t>
            </a:r>
            <a:r>
              <a:rPr lang="en-US" sz="2000" dirty="0" smtClean="0">
                <a:latin typeface="Arial" panose="020B0604020202020204" pitchFamily="34" charset="0"/>
                <a:cs typeface="Arial" panose="020B0604020202020204" pitchFamily="34" charset="0"/>
              </a:rPr>
              <a:t>Stanford, BIG </a:t>
            </a:r>
            <a:r>
              <a:rPr lang="en-US" sz="2000" dirty="0">
                <a:latin typeface="Arial" panose="020B0604020202020204" pitchFamily="34" charset="0"/>
                <a:cs typeface="Arial" panose="020B0604020202020204" pitchFamily="34" charset="0"/>
              </a:rPr>
              <a:t>et. </a:t>
            </a:r>
            <a:r>
              <a:rPr lang="en-US" sz="2000" dirty="0" smtClean="0">
                <a:latin typeface="Arial" panose="020B0604020202020204" pitchFamily="34" charset="0"/>
                <a:cs typeface="Arial" panose="020B0604020202020204" pitchFamily="34" charset="0"/>
              </a:rPr>
              <a:t>will </a:t>
            </a:r>
            <a:r>
              <a:rPr lang="en-US" sz="2000" dirty="0">
                <a:latin typeface="Arial" panose="020B0604020202020204" pitchFamily="34" charset="0"/>
                <a:cs typeface="Arial" panose="020B0604020202020204" pitchFamily="34" charset="0"/>
              </a:rPr>
              <a:t>be submitted </a:t>
            </a:r>
            <a:r>
              <a:rPr lang="en-US" sz="2000" dirty="0" smtClean="0">
                <a:latin typeface="Arial" panose="020B0604020202020204" pitchFamily="34" charset="0"/>
                <a:cs typeface="Arial" panose="020B0604020202020204" pitchFamily="34" charset="0"/>
              </a:rPr>
              <a:t>soon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Totally, I have more than 24 methylation papers published in past 10 years</a:t>
            </a:r>
            <a:endParaRPr lang="en-US" sz="2000" dirty="0">
              <a:latin typeface="Arial" panose="020B0604020202020204" pitchFamily="34" charset="0"/>
              <a:cs typeface="Arial" panose="020B0604020202020204" pitchFamily="34" charset="0"/>
            </a:endParaRPr>
          </a:p>
        </p:txBody>
      </p:sp>
      <p:sp>
        <p:nvSpPr>
          <p:cNvPr id="10" name="Rectangle 9"/>
          <p:cNvSpPr/>
          <p:nvPr/>
        </p:nvSpPr>
        <p:spPr>
          <a:xfrm>
            <a:off x="419100" y="35973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
        <p:nvSpPr>
          <p:cNvPr id="11" name="Rectangle 10"/>
          <p:cNvSpPr/>
          <p:nvPr/>
        </p:nvSpPr>
        <p:spPr>
          <a:xfrm>
            <a:off x="215900" y="43542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t>
            </a:r>
            <a:r>
              <a:rPr lang="en-US" sz="2000" smtClean="0">
                <a:latin typeface="Arial" panose="020B0604020202020204" pitchFamily="34" charset="0"/>
                <a:cs typeface="Arial" panose="020B0604020202020204" pitchFamily="34" charset="0"/>
              </a:rPr>
              <a:t>are deployed in HPC</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341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2099" y="980973"/>
            <a:ext cx="6519025" cy="55076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3" name="文本框 11"/>
          <p:cNvSpPr txBox="1"/>
          <p:nvPr/>
        </p:nvSpPr>
        <p:spPr>
          <a:xfrm>
            <a:off x="9582992" y="1025554"/>
            <a:ext cx="2162836" cy="584775"/>
          </a:xfrm>
          <a:prstGeom prst="rect">
            <a:avLst/>
          </a:prstGeom>
          <a:noFill/>
        </p:spPr>
        <p:txBody>
          <a:bodyPr wrap="none" rtlCol="0">
            <a:spAutoFit/>
          </a:bodyPr>
          <a:lstStyle/>
          <a:p>
            <a:r>
              <a:rPr lang="en-US" altLang="zh-CN" sz="1600" b="1" dirty="0" smtClean="0">
                <a:solidFill>
                  <a:schemeClr val="tx2">
                    <a:lumMod val="50000"/>
                  </a:schemeClr>
                </a:solidFill>
              </a:rPr>
              <a:t>Distance= 1-correlation</a:t>
            </a:r>
          </a:p>
          <a:p>
            <a:pPr algn="r"/>
            <a:r>
              <a:rPr lang="en-US" altLang="zh-CN" sz="1600" b="1" dirty="0" smtClean="0">
                <a:solidFill>
                  <a:schemeClr val="tx2">
                    <a:lumMod val="50000"/>
                  </a:schemeClr>
                </a:solidFill>
              </a:rPr>
              <a:t>Cluster= </a:t>
            </a:r>
            <a:r>
              <a:rPr lang="en-US" altLang="zh-CN" sz="1600" b="1" dirty="0" err="1" smtClean="0">
                <a:solidFill>
                  <a:schemeClr val="tx2">
                    <a:lumMod val="50000"/>
                  </a:schemeClr>
                </a:solidFill>
              </a:rPr>
              <a:t>mcquity</a:t>
            </a:r>
            <a:endParaRPr lang="zh-CN" altLang="en-US" sz="1600" b="1" dirty="0">
              <a:solidFill>
                <a:schemeClr val="tx2">
                  <a:lumMod val="50000"/>
                </a:schemeClr>
              </a:solidFill>
            </a:endParaRPr>
          </a:p>
        </p:txBody>
      </p:sp>
      <p:sp>
        <p:nvSpPr>
          <p:cNvPr id="4" name="Rectangle 3"/>
          <p:cNvSpPr/>
          <p:nvPr/>
        </p:nvSpPr>
        <p:spPr>
          <a:xfrm>
            <a:off x="8787945" y="6533249"/>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56" y="1902429"/>
            <a:ext cx="4811102" cy="3114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73795" y="199608"/>
            <a:ext cx="11517330"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Unsupervised cluster analysis reveals cancer and normal similarity</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301856" y="5995999"/>
                <a:ext cx="4592924" cy="400110"/>
              </a:xfrm>
              <a:prstGeom prst="rect">
                <a:avLst/>
              </a:prstGeom>
            </p:spPr>
            <p:txBody>
              <a:bodyPr wrap="none">
                <a:spAutoFit/>
              </a:bodyPr>
              <a:lstStyle/>
              <a:p>
                <a:r>
                  <a:rPr lang="en-US" altLang="zh-CN" sz="2000" b="1" dirty="0">
                    <a:solidFill>
                      <a:schemeClr val="tx2"/>
                    </a:solidFill>
                    <a:latin typeface="Adobe Gothic Std B" panose="020B0800000000000000" pitchFamily="34" charset="-128"/>
                    <a:ea typeface="Adobe Gothic Std B" panose="020B0800000000000000" pitchFamily="34" charset="-128"/>
                    <a:cs typeface="+mj-cs"/>
                  </a:rPr>
                  <a:t>349,049</a:t>
                </a:r>
                <a:r>
                  <a:rPr lang="zh-CN" altLang="zh-CN" sz="2000" b="1" dirty="0">
                    <a:solidFill>
                      <a:schemeClr val="tx2"/>
                    </a:solidFill>
                    <a:latin typeface="Adobe Gothic Std B" panose="020B0800000000000000" pitchFamily="34" charset="-128"/>
                    <a:ea typeface="Adobe Gothic Std B" panose="020B0800000000000000" pitchFamily="34" charset="-128"/>
                    <a:cs typeface="+mj-cs"/>
                  </a:rPr>
                  <a:t>（</a:t>
                </a:r>
                <a:r>
                  <a:rPr lang="en-US" altLang="zh-CN" sz="2000" b="1" dirty="0" err="1">
                    <a:solidFill>
                      <a:schemeClr val="tx2"/>
                    </a:solidFill>
                    <a:latin typeface="Adobe Gothic Std B" panose="020B0800000000000000" pitchFamily="34" charset="-128"/>
                    <a:ea typeface="Adobe Gothic Std B" panose="020B0800000000000000" pitchFamily="34" charset="-128"/>
                    <a:cs typeface="+mj-cs"/>
                  </a:rPr>
                  <a:t>CpGs</a:t>
                </a:r>
                <a:r>
                  <a:rPr lang="zh-CN" altLang="zh-CN" sz="2000" b="1" dirty="0">
                    <a:solidFill>
                      <a:schemeClr val="tx2"/>
                    </a:solidFill>
                    <a:latin typeface="Adobe Gothic Std B" panose="020B0800000000000000" pitchFamily="34" charset="-128"/>
                    <a:ea typeface="Adobe Gothic Std B" panose="020B0800000000000000" pitchFamily="34" charset="-128"/>
                    <a:cs typeface="+mj-cs"/>
                  </a:rPr>
                  <a:t>）</a:t>
                </a:r>
                <a14:m>
                  <m:oMath xmlns:m="http://schemas.openxmlformats.org/officeDocument/2006/math">
                    <m:r>
                      <a:rPr lang="en-US" altLang="zh-CN" sz="2000" b="1">
                        <a:solidFill>
                          <a:schemeClr val="tx2"/>
                        </a:solidFill>
                        <a:latin typeface="Cambria Math" panose="02040503050406030204" pitchFamily="18" charset="0"/>
                        <a:ea typeface="Adobe Gothic Std B" panose="020B0800000000000000" pitchFamily="34" charset="-128"/>
                        <a:cs typeface="+mj-cs"/>
                      </a:rPr>
                      <m:t>× </m:t>
                    </m:r>
                  </m:oMath>
                </a14:m>
                <a:r>
                  <a:rPr lang="en-US" altLang="zh-CN" sz="2000" b="1" dirty="0">
                    <a:solidFill>
                      <a:schemeClr val="tx2"/>
                    </a:solidFill>
                    <a:latin typeface="Adobe Gothic Std B" panose="020B0800000000000000" pitchFamily="34" charset="-128"/>
                    <a:ea typeface="Adobe Gothic Std B" panose="020B0800000000000000" pitchFamily="34" charset="-128"/>
                    <a:cs typeface="+mj-cs"/>
                  </a:rPr>
                  <a:t>1278</a:t>
                </a:r>
                <a:r>
                  <a:rPr lang="zh-CN" altLang="zh-CN" sz="2000" b="1" dirty="0">
                    <a:solidFill>
                      <a:schemeClr val="tx2"/>
                    </a:solidFill>
                    <a:latin typeface="Adobe Gothic Std B" panose="020B0800000000000000" pitchFamily="34" charset="-128"/>
                    <a:ea typeface="Adobe Gothic Std B" panose="020B0800000000000000" pitchFamily="34" charset="-128"/>
                    <a:cs typeface="+mj-cs"/>
                  </a:rPr>
                  <a:t>（</a:t>
                </a:r>
                <a:r>
                  <a:rPr lang="en-US" altLang="zh-CN" sz="2000" b="1" dirty="0">
                    <a:solidFill>
                      <a:schemeClr val="tx2"/>
                    </a:solidFill>
                    <a:latin typeface="Adobe Gothic Std B" panose="020B0800000000000000" pitchFamily="34" charset="-128"/>
                    <a:ea typeface="Adobe Gothic Std B" panose="020B0800000000000000" pitchFamily="34" charset="-128"/>
                    <a:cs typeface="+mj-cs"/>
                  </a:rPr>
                  <a:t>Samples</a:t>
                </a:r>
                <a:r>
                  <a:rPr lang="zh-CN" altLang="zh-CN" sz="2000" b="1" dirty="0">
                    <a:solidFill>
                      <a:schemeClr val="tx2"/>
                    </a:solidFill>
                    <a:latin typeface="Adobe Gothic Std B" panose="020B0800000000000000" pitchFamily="34" charset="-128"/>
                    <a:ea typeface="Adobe Gothic Std B" panose="020B0800000000000000" pitchFamily="34" charset="-128"/>
                    <a:cs typeface="+mj-cs"/>
                  </a:rPr>
                  <a:t>）</a:t>
                </a:r>
                <a:endParaRPr lang="zh-CN" altLang="en-US" sz="2000" b="1" dirty="0">
                  <a:solidFill>
                    <a:schemeClr val="tx2"/>
                  </a:solidFill>
                  <a:latin typeface="Adobe Gothic Std B" panose="020B0800000000000000" pitchFamily="34" charset="-128"/>
                  <a:ea typeface="Adobe Gothic Std B" panose="020B0800000000000000" pitchFamily="34" charset="-128"/>
                  <a:cs typeface="+mj-cs"/>
                </a:endParaRPr>
              </a:p>
            </p:txBody>
          </p:sp>
        </mc:Choice>
        <mc:Fallback xmlns="">
          <p:sp>
            <p:nvSpPr>
              <p:cNvPr id="5" name="Rectangle 4"/>
              <p:cNvSpPr>
                <a:spLocks noRot="1" noChangeAspect="1" noMove="1" noResize="1" noEditPoints="1" noAdjustHandles="1" noChangeArrowheads="1" noChangeShapeType="1" noTextEdit="1"/>
              </p:cNvSpPr>
              <p:nvPr/>
            </p:nvSpPr>
            <p:spPr>
              <a:xfrm>
                <a:off x="301856" y="5995999"/>
                <a:ext cx="4592924" cy="400110"/>
              </a:xfrm>
              <a:prstGeom prst="rect">
                <a:avLst/>
              </a:prstGeom>
              <a:blipFill>
                <a:blip r:embed="rId5"/>
                <a:stretch>
                  <a:fillRect l="-1461" t="-9231" r="-797" b="-27692"/>
                </a:stretch>
              </a:blipFill>
            </p:spPr>
            <p:txBody>
              <a:bodyPr/>
              <a:lstStyle/>
              <a:p>
                <a:r>
                  <a:rPr lang="en-US">
                    <a:noFill/>
                  </a:rPr>
                  <a:t> </a:t>
                </a:r>
              </a:p>
            </p:txBody>
          </p:sp>
        </mc:Fallback>
      </mc:AlternateContent>
      <p:sp>
        <p:nvSpPr>
          <p:cNvPr id="8" name="Rectangle 7"/>
          <p:cNvSpPr/>
          <p:nvPr/>
        </p:nvSpPr>
        <p:spPr>
          <a:xfrm>
            <a:off x="321262" y="1357679"/>
            <a:ext cx="4791696" cy="369332"/>
          </a:xfrm>
          <a:prstGeom prst="rect">
            <a:avLst/>
          </a:prstGeom>
        </p:spPr>
        <p:txBody>
          <a:bodyPr wrap="none">
            <a:spAutoFit/>
          </a:bodyPr>
          <a:lstStyle/>
          <a:p>
            <a:r>
              <a:rPr lang="en-US" altLang="zh-CN" b="1" dirty="0" smtClean="0">
                <a:solidFill>
                  <a:schemeClr val="tx2"/>
                </a:solidFill>
                <a:latin typeface="Adobe Gothic Std B" panose="020B0800000000000000" pitchFamily="34" charset="-128"/>
                <a:ea typeface="Adobe Gothic Std B" panose="020B0800000000000000" pitchFamily="34" charset="-128"/>
                <a:cs typeface="+mj-cs"/>
              </a:rPr>
              <a:t>Pan-cancer methylation microarray dataset</a:t>
            </a:r>
            <a:endParaRPr lang="zh-CN" altLang="en-US" b="1" dirty="0">
              <a:solidFill>
                <a:schemeClr val="tx2"/>
              </a:solidFill>
              <a:latin typeface="Adobe Gothic Std B" panose="020B0800000000000000" pitchFamily="34" charset="-128"/>
              <a:ea typeface="Adobe Gothic Std B" panose="020B0800000000000000" pitchFamily="34" charset="-128"/>
              <a:cs typeface="+mj-cs"/>
            </a:endParaRPr>
          </a:p>
        </p:txBody>
      </p:sp>
      <p:sp>
        <p:nvSpPr>
          <p:cNvPr id="9" name="Rectangle 8"/>
          <p:cNvSpPr/>
          <p:nvPr/>
        </p:nvSpPr>
        <p:spPr>
          <a:xfrm>
            <a:off x="1444856" y="5433171"/>
            <a:ext cx="2016899" cy="400110"/>
          </a:xfrm>
          <a:prstGeom prst="rect">
            <a:avLst/>
          </a:prstGeom>
        </p:spPr>
        <p:txBody>
          <a:bodyPr wrap="none">
            <a:spAutoFit/>
          </a:bodyPr>
          <a:lstStyle/>
          <a:p>
            <a:r>
              <a:rPr lang="en-US" altLang="zh-CN" sz="2000" b="1" dirty="0" smtClean="0">
                <a:solidFill>
                  <a:schemeClr val="tx2"/>
                </a:solidFill>
                <a:latin typeface="Adobe Gothic Std B" panose="020B0800000000000000" pitchFamily="34" charset="-128"/>
                <a:ea typeface="Adobe Gothic Std B" panose="020B0800000000000000" pitchFamily="34" charset="-128"/>
                <a:cs typeface="+mj-cs"/>
              </a:rPr>
              <a:t>11 cancer types</a:t>
            </a:r>
            <a:endParaRPr lang="zh-CN" altLang="en-US" sz="2000" b="1" dirty="0">
              <a:solidFill>
                <a:schemeClr val="tx2"/>
              </a:solidFill>
              <a:latin typeface="Adobe Gothic Std B" panose="020B0800000000000000" pitchFamily="34" charset="-128"/>
              <a:ea typeface="Adobe Gothic Std B" panose="020B0800000000000000" pitchFamily="34" charset="-128"/>
              <a:cs typeface="+mj-cs"/>
            </a:endParaRPr>
          </a:p>
        </p:txBody>
      </p:sp>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21198" y="1301498"/>
            <a:ext cx="12510068" cy="5556502"/>
            <a:chOff x="1388026" y="1187198"/>
            <a:chExt cx="12510068" cy="5556502"/>
          </a:xfrm>
        </p:grpSpPr>
        <p:grpSp>
          <p:nvGrpSpPr>
            <p:cNvPr id="14" name="Group 13"/>
            <p:cNvGrpSpPr/>
            <p:nvPr/>
          </p:nvGrpSpPr>
          <p:grpSpPr>
            <a:xfrm>
              <a:off x="1388026" y="1187198"/>
              <a:ext cx="10308674" cy="5556502"/>
              <a:chOff x="1824456" y="793498"/>
              <a:chExt cx="5654561" cy="2911875"/>
            </a:xfrm>
          </p:grpSpPr>
          <p:pic>
            <p:nvPicPr>
              <p:cNvPr id="2" name="Picture 4" descr="C:\Users\Shicheng Guo\AppData\Roaming\Tencent\Users\562814626\QQ\WinTemp\RichOle\ZWKLL``)WBU2~SO}]0C0KOU.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497" y="793498"/>
                <a:ext cx="2465625" cy="24108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Users\Shicheng Guo\AppData\Roaming\Tencent\Users\562814626\QQ\WinTemp\RichOle\8VM)XCXOAJBAZ4YDWTA@}}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4597" y="793498"/>
                <a:ext cx="2458180" cy="23907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1"/>
              <p:cNvSpPr txBox="1"/>
              <p:nvPr/>
            </p:nvSpPr>
            <p:spPr>
              <a:xfrm>
                <a:off x="2415092" y="3472651"/>
                <a:ext cx="1375914" cy="232722"/>
              </a:xfrm>
              <a:prstGeom prst="rect">
                <a:avLst/>
              </a:prstGeom>
              <a:noFill/>
            </p:spPr>
            <p:txBody>
              <a:bodyPr wrap="none" rtlCol="0">
                <a:spAutoFit/>
              </a:bodyPr>
              <a:lstStyle/>
              <a:p>
                <a:r>
                  <a:rPr lang="en-US" altLang="zh-CN" b="1" dirty="0">
                    <a:latin typeface="Arial Black" panose="020B0A04020102020204" pitchFamily="34" charset="0"/>
                    <a:ea typeface="黑体" panose="02010609060101010101" pitchFamily="49" charset="-122"/>
                  </a:rPr>
                  <a:t>Cancer samples</a:t>
                </a:r>
                <a:endParaRPr lang="zh-CN" altLang="en-US" b="1" dirty="0">
                  <a:latin typeface="Arial Black" panose="020B0A04020102020204" pitchFamily="34" charset="0"/>
                  <a:ea typeface="黑体" panose="02010609060101010101" pitchFamily="49" charset="-122"/>
                </a:endParaRPr>
              </a:p>
            </p:txBody>
          </p:sp>
          <p:sp>
            <p:nvSpPr>
              <p:cNvPr id="6" name="TextBox 12"/>
              <p:cNvSpPr txBox="1"/>
              <p:nvPr/>
            </p:nvSpPr>
            <p:spPr>
              <a:xfrm>
                <a:off x="4972541" y="3472651"/>
                <a:ext cx="1391038" cy="232722"/>
              </a:xfrm>
              <a:prstGeom prst="rect">
                <a:avLst/>
              </a:prstGeom>
              <a:noFill/>
            </p:spPr>
            <p:txBody>
              <a:bodyPr wrap="none" rtlCol="0">
                <a:spAutoFit/>
              </a:bodyPr>
              <a:lstStyle/>
              <a:p>
                <a:r>
                  <a:rPr lang="en-US" altLang="zh-CN" b="1" dirty="0">
                    <a:latin typeface="Arial Black" panose="020B0A04020102020204" pitchFamily="34" charset="0"/>
                    <a:ea typeface="黑体" panose="02010609060101010101" pitchFamily="49" charset="-122"/>
                  </a:rPr>
                  <a:t>Normal samples</a:t>
                </a:r>
                <a:endParaRPr lang="zh-CN" altLang="en-US" b="1" dirty="0">
                  <a:latin typeface="Arial Black" panose="020B0A04020102020204" pitchFamily="34" charset="0"/>
                  <a:ea typeface="黑体" panose="02010609060101010101" pitchFamily="49" charset="-122"/>
                </a:endParaRPr>
              </a:p>
            </p:txBody>
          </p:sp>
          <p:pic>
            <p:nvPicPr>
              <p:cNvPr id="7" name="Picture 9" descr="C:\Users\Shicheng Guo\AppData\Roaming\Tencent\Users\562814626\QQ\WinTemp\RichOle\BI}[XRX0))]GAA[W220APS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4496" y="3240359"/>
                <a:ext cx="5085619" cy="719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4"/>
              <p:cNvSpPr txBox="1"/>
              <p:nvPr/>
            </p:nvSpPr>
            <p:spPr>
              <a:xfrm>
                <a:off x="1824456" y="3279435"/>
                <a:ext cx="5654561" cy="137096"/>
              </a:xfrm>
              <a:prstGeom prst="rect">
                <a:avLst/>
              </a:prstGeom>
              <a:noFill/>
            </p:spPr>
            <p:txBody>
              <a:bodyPr wrap="square" rtlCol="0">
                <a:spAutoFit/>
              </a:bodyPr>
              <a:lstStyle/>
              <a:p>
                <a:r>
                  <a:rPr lang="en-US" altLang="zh-CN" sz="1100" b="1" dirty="0">
                    <a:latin typeface="Arial Black" panose="020B0A04020102020204" pitchFamily="34" charset="0"/>
                    <a:ea typeface="黑体" panose="02010609060101010101" pitchFamily="49" charset="-122"/>
                  </a:rPr>
                  <a:t>LUAD </a:t>
                </a:r>
                <a:r>
                  <a:rPr lang="en-US" altLang="zh-CN" sz="1100" b="1" dirty="0" smtClean="0">
                    <a:latin typeface="Arial Black" panose="020B0A04020102020204" pitchFamily="34" charset="0"/>
                    <a:ea typeface="黑体" panose="02010609060101010101" pitchFamily="49" charset="-122"/>
                  </a:rPr>
                  <a:t> UCEC   COAD   LUSC  </a:t>
                </a:r>
                <a:r>
                  <a:rPr lang="en-US" altLang="zh-CN" sz="1100" b="1" dirty="0">
                    <a:latin typeface="Arial Black" panose="020B0A04020102020204" pitchFamily="34" charset="0"/>
                    <a:ea typeface="黑体" panose="02010609060101010101" pitchFamily="49" charset="-122"/>
                  </a:rPr>
                  <a:t>KIRP </a:t>
                </a:r>
                <a:r>
                  <a:rPr lang="en-US" altLang="zh-CN" sz="1100" b="1" dirty="0" smtClean="0">
                    <a:latin typeface="Arial Black" panose="020B0A04020102020204" pitchFamily="34" charset="0"/>
                    <a:ea typeface="黑体" panose="02010609060101010101" pitchFamily="49" charset="-122"/>
                  </a:rPr>
                  <a:t>   LIHC       PRAD         HNSC       </a:t>
                </a:r>
                <a:r>
                  <a:rPr lang="en-US" altLang="zh-CN" sz="1100" b="1" dirty="0">
                    <a:latin typeface="Arial Black" panose="020B0A04020102020204" pitchFamily="34" charset="0"/>
                    <a:ea typeface="黑体" panose="02010609060101010101" pitchFamily="49" charset="-122"/>
                  </a:rPr>
                  <a:t>THCA  </a:t>
                </a:r>
                <a:r>
                  <a:rPr lang="en-US" altLang="zh-CN" sz="1100" b="1" dirty="0" smtClean="0">
                    <a:latin typeface="Arial Black" panose="020B0A04020102020204" pitchFamily="34" charset="0"/>
                    <a:ea typeface="黑体" panose="02010609060101010101" pitchFamily="49" charset="-122"/>
                  </a:rPr>
                  <a:t>             </a:t>
                </a:r>
                <a:r>
                  <a:rPr lang="en-US" altLang="zh-CN" sz="1100" b="1" dirty="0">
                    <a:latin typeface="Arial Black" panose="020B0A04020102020204" pitchFamily="34" charset="0"/>
                    <a:ea typeface="黑体" panose="02010609060101010101" pitchFamily="49" charset="-122"/>
                  </a:rPr>
                  <a:t>BRCA </a:t>
                </a:r>
                <a:r>
                  <a:rPr lang="en-US" altLang="zh-CN" sz="1100" b="1" dirty="0" smtClean="0">
                    <a:latin typeface="Arial Black" panose="020B0A04020102020204" pitchFamily="34" charset="0"/>
                    <a:ea typeface="黑体" panose="02010609060101010101" pitchFamily="49" charset="-122"/>
                  </a:rPr>
                  <a:t>                KIRC</a:t>
                </a:r>
                <a:endParaRPr lang="zh-CN" altLang="en-US" sz="1100" b="1" dirty="0">
                  <a:latin typeface="Arial Black" panose="020B0A04020102020204" pitchFamily="34" charset="0"/>
                  <a:ea typeface="黑体" panose="02010609060101010101" pitchFamily="49" charset="-122"/>
                </a:endParaRPr>
              </a:p>
            </p:txBody>
          </p:sp>
          <p:sp>
            <p:nvSpPr>
              <p:cNvPr id="10" name="等腰三角形 4"/>
              <p:cNvSpPr/>
              <p:nvPr/>
            </p:nvSpPr>
            <p:spPr>
              <a:xfrm>
                <a:off x="2632500" y="1775274"/>
                <a:ext cx="263162" cy="172122"/>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Black" panose="020B0A04020102020204" pitchFamily="34" charset="0"/>
                  <a:ea typeface="黑体" panose="02010609060101010101" pitchFamily="49" charset="-122"/>
                </a:endParaRPr>
              </a:p>
            </p:txBody>
          </p:sp>
          <p:sp>
            <p:nvSpPr>
              <p:cNvPr id="11" name="等腰三角形 23"/>
              <p:cNvSpPr/>
              <p:nvPr/>
            </p:nvSpPr>
            <p:spPr>
              <a:xfrm>
                <a:off x="1973402" y="1082306"/>
                <a:ext cx="263162" cy="139433"/>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Black" panose="020B0A04020102020204" pitchFamily="34" charset="0"/>
                  <a:ea typeface="黑体" panose="02010609060101010101" pitchFamily="49" charset="-122"/>
                </a:endParaRPr>
              </a:p>
            </p:txBody>
          </p:sp>
          <p:sp>
            <p:nvSpPr>
              <p:cNvPr id="12" name="矩形 1"/>
              <p:cNvSpPr/>
              <p:nvPr/>
            </p:nvSpPr>
            <p:spPr>
              <a:xfrm>
                <a:off x="2047306" y="1906742"/>
                <a:ext cx="1539174" cy="193548"/>
              </a:xfrm>
              <a:prstGeom prst="rect">
                <a:avLst/>
              </a:prstGeom>
            </p:spPr>
            <p:txBody>
              <a:bodyPr wrap="none">
                <a:spAutoFit/>
              </a:bodyPr>
              <a:lstStyle/>
              <a:p>
                <a:r>
                  <a:rPr lang="en-US" altLang="zh-CN" b="1" dirty="0" smtClean="0">
                    <a:solidFill>
                      <a:schemeClr val="tx1">
                        <a:lumMod val="95000"/>
                        <a:lumOff val="5000"/>
                      </a:schemeClr>
                    </a:solidFill>
                    <a:latin typeface="Arial Black" panose="020B0A04020102020204" pitchFamily="34" charset="0"/>
                    <a:ea typeface="黑体" panose="02010609060101010101" pitchFamily="49" charset="-122"/>
                  </a:rPr>
                  <a:t>Liver Cancer  R=0.84</a:t>
                </a:r>
                <a:endParaRPr lang="zh-CN" altLang="en-US" dirty="0">
                  <a:solidFill>
                    <a:schemeClr val="tx1">
                      <a:lumMod val="95000"/>
                      <a:lumOff val="5000"/>
                    </a:schemeClr>
                  </a:solidFill>
                  <a:latin typeface="Arial Black" panose="020B0A04020102020204" pitchFamily="34" charset="0"/>
                </a:endParaRPr>
              </a:p>
            </p:txBody>
          </p:sp>
          <p:sp>
            <p:nvSpPr>
              <p:cNvPr id="13" name="矩形 19"/>
              <p:cNvSpPr/>
              <p:nvPr/>
            </p:nvSpPr>
            <p:spPr>
              <a:xfrm>
                <a:off x="1953871" y="1208171"/>
                <a:ext cx="1535410" cy="193548"/>
              </a:xfrm>
              <a:prstGeom prst="rect">
                <a:avLst/>
              </a:prstGeom>
            </p:spPr>
            <p:txBody>
              <a:bodyPr wrap="none">
                <a:spAutoFit/>
              </a:bodyPr>
              <a:lstStyle/>
              <a:p>
                <a:r>
                  <a:rPr lang="en-US" altLang="zh-CN" b="1" dirty="0" smtClean="0">
                    <a:solidFill>
                      <a:schemeClr val="tx1">
                        <a:lumMod val="95000"/>
                        <a:lumOff val="5000"/>
                      </a:schemeClr>
                    </a:solidFill>
                    <a:latin typeface="Arial Black" panose="020B0A04020102020204" pitchFamily="34" charset="0"/>
                    <a:ea typeface="黑体" panose="02010609060101010101" pitchFamily="49" charset="-122"/>
                  </a:rPr>
                  <a:t>Lung Cancer  R=0.90</a:t>
                </a:r>
                <a:endParaRPr lang="zh-CN" altLang="en-US" dirty="0">
                  <a:solidFill>
                    <a:schemeClr val="tx1">
                      <a:lumMod val="95000"/>
                      <a:lumOff val="5000"/>
                    </a:schemeClr>
                  </a:solidFill>
                  <a:latin typeface="Arial Black" panose="020B0A04020102020204" pitchFamily="34" charset="0"/>
                </a:endParaRPr>
              </a:p>
            </p:txBody>
          </p:sp>
        </p:grpSp>
        <p:sp>
          <p:nvSpPr>
            <p:cNvPr id="15" name="Rectangle 14"/>
            <p:cNvSpPr/>
            <p:nvPr/>
          </p:nvSpPr>
          <p:spPr>
            <a:xfrm>
              <a:off x="12101594" y="3589200"/>
              <a:ext cx="1796500" cy="369332"/>
            </a:xfrm>
            <a:prstGeom prst="rect">
              <a:avLst/>
            </a:prstGeom>
          </p:spPr>
          <p:txBody>
            <a:bodyPr wrap="square">
              <a:spAutoFit/>
            </a:bodyPr>
            <a:lstStyle/>
            <a:p>
              <a:r>
                <a:rPr lang="en-US" altLang="zh-CN" b="1" dirty="0" smtClean="0">
                  <a:latin typeface="Arial Black" panose="020B0A04020102020204" pitchFamily="34" charset="0"/>
                  <a:ea typeface="黑体" panose="02010609060101010101" pitchFamily="49" charset="-122"/>
                </a:rPr>
                <a:t>R=0.97</a:t>
              </a:r>
              <a:endParaRPr lang="zh-CN" altLang="en-US" b="1" dirty="0">
                <a:latin typeface="Arial Black" panose="020B0A04020102020204" pitchFamily="34" charset="0"/>
                <a:ea typeface="黑体" panose="02010609060101010101" pitchFamily="49" charset="-122"/>
              </a:endParaRPr>
            </a:p>
          </p:txBody>
        </p:sp>
      </p:grpSp>
      <p:sp>
        <p:nvSpPr>
          <p:cNvPr id="17" name="Rectangle 16"/>
          <p:cNvSpPr/>
          <p:nvPr/>
        </p:nvSpPr>
        <p:spPr>
          <a:xfrm>
            <a:off x="564098" y="334934"/>
            <a:ext cx="11409535"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rPr>
              <a:t>Tumor heterogeneity revealed by genome-wide DNA methylation </a:t>
            </a:r>
            <a:endParaRPr lang="en-US" sz="2800" dirty="0"/>
          </a:p>
        </p:txBody>
      </p:sp>
      <p:sp>
        <p:nvSpPr>
          <p:cNvPr id="20" name="Rectangle 19"/>
          <p:cNvSpPr/>
          <p:nvPr/>
        </p:nvSpPr>
        <p:spPr>
          <a:xfrm>
            <a:off x="8515706" y="2438400"/>
            <a:ext cx="1105759" cy="3526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719911" y="2438399"/>
            <a:ext cx="1105759" cy="3526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621465" y="2475252"/>
            <a:ext cx="2065630" cy="369332"/>
          </a:xfrm>
          <a:prstGeom prst="rect">
            <a:avLst/>
          </a:prstGeom>
        </p:spPr>
        <p:txBody>
          <a:bodyPr wrap="none">
            <a:spAutoFit/>
          </a:bodyPr>
          <a:lstStyle/>
          <a:p>
            <a:r>
              <a:rPr lang="en-US" altLang="zh-CN" b="1" dirty="0" smtClean="0">
                <a:latin typeface="Arial Black" panose="020B0A04020102020204" pitchFamily="34" charset="0"/>
                <a:ea typeface="黑体" panose="02010609060101010101" pitchFamily="49" charset="-122"/>
              </a:rPr>
              <a:t>KIRC and KIRP</a:t>
            </a:r>
            <a:endParaRPr lang="en-US" dirty="0"/>
          </a:p>
        </p:txBody>
      </p:sp>
      <p:sp>
        <p:nvSpPr>
          <p:cNvPr id="23" name="Rectangle 22"/>
          <p:cNvSpPr/>
          <p:nvPr/>
        </p:nvSpPr>
        <p:spPr>
          <a:xfrm>
            <a:off x="9537674" y="2850181"/>
            <a:ext cx="2884123" cy="523220"/>
          </a:xfrm>
          <a:prstGeom prst="rect">
            <a:avLst/>
          </a:prstGeom>
        </p:spPr>
        <p:txBody>
          <a:bodyPr wrap="none">
            <a:spAutoFit/>
          </a:bodyPr>
          <a:lstStyle/>
          <a:p>
            <a:r>
              <a:rPr lang="en-US" sz="1400" dirty="0">
                <a:solidFill>
                  <a:srgbClr val="545454"/>
                </a:solidFill>
                <a:latin typeface="arial" panose="020B0604020202020204" pitchFamily="34" charset="0"/>
              </a:rPr>
              <a:t>Kidney </a:t>
            </a:r>
            <a:r>
              <a:rPr lang="en-US" sz="1400" dirty="0" smtClean="0">
                <a:solidFill>
                  <a:srgbClr val="545454"/>
                </a:solidFill>
                <a:latin typeface="arial" panose="020B0604020202020204" pitchFamily="34" charset="0"/>
              </a:rPr>
              <a:t>Clear </a:t>
            </a:r>
            <a:r>
              <a:rPr lang="en-US" sz="1400" dirty="0">
                <a:solidFill>
                  <a:srgbClr val="545454"/>
                </a:solidFill>
                <a:latin typeface="arial" panose="020B0604020202020204" pitchFamily="34" charset="0"/>
              </a:rPr>
              <a:t>Cell Carcinoma</a:t>
            </a:r>
          </a:p>
          <a:p>
            <a:r>
              <a:rPr lang="en-US" sz="1400" dirty="0">
                <a:solidFill>
                  <a:srgbClr val="545454"/>
                </a:solidFill>
                <a:latin typeface="arial" panose="020B0604020202020204" pitchFamily="34" charset="0"/>
              </a:rPr>
              <a:t>Kidney P</a:t>
            </a:r>
            <a:r>
              <a:rPr lang="en-US" sz="1400" dirty="0" smtClean="0">
                <a:solidFill>
                  <a:srgbClr val="545454"/>
                </a:solidFill>
                <a:latin typeface="arial" panose="020B0604020202020204" pitchFamily="34" charset="0"/>
              </a:rPr>
              <a:t>apillary Cell</a:t>
            </a:r>
            <a:r>
              <a:rPr lang="en-US" sz="1400" dirty="0">
                <a:solidFill>
                  <a:srgbClr val="545454"/>
                </a:solidFill>
                <a:latin typeface="arial" panose="020B0604020202020204" pitchFamily="34" charset="0"/>
              </a:rPr>
              <a:t> </a:t>
            </a:r>
            <a:r>
              <a:rPr lang="en-US" sz="1400" dirty="0" smtClean="0">
                <a:solidFill>
                  <a:srgbClr val="545454"/>
                </a:solidFill>
                <a:latin typeface="arial" panose="020B0604020202020204" pitchFamily="34" charset="0"/>
              </a:rPr>
              <a:t>Carcinoma</a:t>
            </a:r>
            <a:r>
              <a:rPr lang="en-US" sz="1400" b="0" i="0" dirty="0" smtClean="0">
                <a:solidFill>
                  <a:srgbClr val="545454"/>
                </a:solidFill>
                <a:effectLst/>
                <a:latin typeface="arial" panose="020B0604020202020204" pitchFamily="34" charset="0"/>
              </a:rPr>
              <a:t> </a:t>
            </a:r>
            <a:endParaRPr lang="en-US" sz="1400" dirty="0"/>
          </a:p>
        </p:txBody>
      </p:sp>
      <p:sp>
        <p:nvSpPr>
          <p:cNvPr id="24" name="Rectangle 23"/>
          <p:cNvSpPr/>
          <p:nvPr/>
        </p:nvSpPr>
        <p:spPr>
          <a:xfrm>
            <a:off x="8541106" y="4802916"/>
            <a:ext cx="1061001" cy="10606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719911" y="4769403"/>
            <a:ext cx="1061001" cy="10606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flipV="1">
            <a:off x="1452068" y="1761500"/>
            <a:ext cx="273127" cy="266069"/>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541106" y="2054656"/>
            <a:ext cx="242286" cy="33020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744279" y="4365627"/>
            <a:ext cx="242286" cy="33020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677000" y="4618250"/>
            <a:ext cx="2605472" cy="369332"/>
          </a:xfrm>
          <a:prstGeom prst="rect">
            <a:avLst/>
          </a:prstGeom>
        </p:spPr>
        <p:txBody>
          <a:bodyPr wrap="square">
            <a:spAutoFit/>
          </a:bodyPr>
          <a:lstStyle/>
          <a:p>
            <a:r>
              <a:rPr lang="en-US" altLang="zh-CN" b="1" dirty="0" smtClean="0">
                <a:latin typeface="Arial Black" panose="020B0A04020102020204" pitchFamily="34" charset="0"/>
                <a:ea typeface="黑体" panose="02010609060101010101" pitchFamily="49" charset="-122"/>
              </a:rPr>
              <a:t>KIRC/KIRP R=0.92</a:t>
            </a:r>
            <a:endParaRPr lang="zh-CN" altLang="en-US" b="1" dirty="0" smtClean="0">
              <a:latin typeface="Arial Black" panose="020B0A04020102020204" pitchFamily="34" charset="0"/>
              <a:ea typeface="黑体" panose="02010609060101010101" pitchFamily="49" charset="-122"/>
            </a:endParaRPr>
          </a:p>
        </p:txBody>
      </p:sp>
      <p:sp>
        <p:nvSpPr>
          <p:cNvPr id="35" name="Rectangle 34"/>
          <p:cNvSpPr/>
          <p:nvPr/>
        </p:nvSpPr>
        <p:spPr>
          <a:xfrm>
            <a:off x="9751628" y="3668313"/>
            <a:ext cx="1056700" cy="369332"/>
          </a:xfrm>
          <a:prstGeom prst="rect">
            <a:avLst/>
          </a:prstGeom>
        </p:spPr>
        <p:txBody>
          <a:bodyPr wrap="none">
            <a:spAutoFit/>
          </a:bodyPr>
          <a:lstStyle/>
          <a:p>
            <a:r>
              <a:rPr lang="en-US" altLang="zh-CN" b="1" dirty="0" smtClean="0">
                <a:latin typeface="Arial Black" panose="020B0A04020102020204" pitchFamily="34" charset="0"/>
                <a:ea typeface="黑体" panose="02010609060101010101" pitchFamily="49" charset="-122"/>
              </a:rPr>
              <a:t>Kidney</a:t>
            </a:r>
            <a:endParaRPr lang="en-US" dirty="0"/>
          </a:p>
        </p:txBody>
      </p:sp>
      <p:sp>
        <p:nvSpPr>
          <p:cNvPr id="38" name="Down Arrow 37"/>
          <p:cNvSpPr/>
          <p:nvPr/>
        </p:nvSpPr>
        <p:spPr>
          <a:xfrm>
            <a:off x="10440252" y="4267693"/>
            <a:ext cx="989028" cy="136527"/>
          </a:xfrm>
          <a:prstGeom prst="downArrow">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986565" y="6444166"/>
            <a:ext cx="3505655" cy="338554"/>
          </a:xfrm>
          <a:prstGeom prst="rect">
            <a:avLst/>
          </a:prstGeom>
        </p:spPr>
        <p:txBody>
          <a:bodyPr wrap="square">
            <a:spAutoFit/>
          </a:bodyPr>
          <a:lstStyle/>
          <a:p>
            <a:pPr algn="ctr"/>
            <a:r>
              <a:rPr lang="en-US" sz="1600" i="1" dirty="0">
                <a:latin typeface="ITCSymbolStd-MediumItalic"/>
              </a:rPr>
              <a:t>Guo, unpublished data</a:t>
            </a:r>
          </a:p>
        </p:txBody>
      </p:sp>
    </p:spTree>
    <p:extLst>
      <p:ext uri="{BB962C8B-B14F-4D97-AF65-F5344CB8AC3E}">
        <p14:creationId xmlns:p14="http://schemas.microsoft.com/office/powerpoint/2010/main" val="3119770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8"/>
          <p:cNvSpPr txBox="1"/>
          <p:nvPr/>
        </p:nvSpPr>
        <p:spPr>
          <a:xfrm>
            <a:off x="584461" y="372547"/>
            <a:ext cx="11396068" cy="523220"/>
          </a:xfrm>
          <a:prstGeom prst="rect">
            <a:avLst/>
          </a:prstGeom>
          <a:noFill/>
        </p:spPr>
        <p:txBody>
          <a:bodyPr wrap="none" rtlCol="0">
            <a:spAutoFit/>
          </a:bodyPr>
          <a:lstStyle/>
          <a:p>
            <a:r>
              <a:rPr lang="en-US" altLang="zh-CN" sz="2800" b="1" dirty="0">
                <a:solidFill>
                  <a:schemeClr val="tx2"/>
                </a:solidFill>
                <a:latin typeface="Adobe Gothic Std B" panose="020B0800000000000000" pitchFamily="34" charset="-128"/>
                <a:ea typeface="Adobe Gothic Std B" panose="020B0800000000000000" pitchFamily="34" charset="-128"/>
                <a:cs typeface="+mj-cs"/>
              </a:rPr>
              <a:t>Multi-label Classification to Pan-cancer with Random Forest Method</a:t>
            </a:r>
            <a:endParaRPr lang="zh-CN" altLang="en-US" sz="2800" b="1" dirty="0">
              <a:solidFill>
                <a:schemeClr val="tx2"/>
              </a:solidFill>
              <a:latin typeface="Adobe Gothic Std B" panose="020B0800000000000000" pitchFamily="34" charset="-128"/>
              <a:ea typeface="Adobe Gothic Std B" panose="020B0800000000000000" pitchFamily="34" charset="-128"/>
              <a:cs typeface="+mj-cs"/>
            </a:endParaRPr>
          </a:p>
        </p:txBody>
      </p:sp>
      <p:graphicFrame>
        <p:nvGraphicFramePr>
          <p:cNvPr id="8" name="表格 9"/>
          <p:cNvGraphicFramePr>
            <a:graphicFrameLocks noGrp="1"/>
          </p:cNvGraphicFramePr>
          <p:nvPr>
            <p:extLst/>
          </p:nvPr>
        </p:nvGraphicFramePr>
        <p:xfrm>
          <a:off x="5177135" y="1396361"/>
          <a:ext cx="5523580" cy="4041229"/>
        </p:xfrm>
        <a:graphic>
          <a:graphicData uri="http://schemas.openxmlformats.org/drawingml/2006/table">
            <a:tbl>
              <a:tblPr firstRow="1" firstCol="1" bandRow="1">
                <a:tableStyleId>{2D5ABB26-0587-4C30-8999-92F81FD0307C}</a:tableStyleId>
              </a:tblPr>
              <a:tblGrid>
                <a:gridCol w="802654">
                  <a:extLst>
                    <a:ext uri="{9D8B030D-6E8A-4147-A177-3AD203B41FA5}">
                      <a16:colId xmlns:a16="http://schemas.microsoft.com/office/drawing/2014/main" val="20000"/>
                    </a:ext>
                  </a:extLst>
                </a:gridCol>
                <a:gridCol w="646415">
                  <a:extLst>
                    <a:ext uri="{9D8B030D-6E8A-4147-A177-3AD203B41FA5}">
                      <a16:colId xmlns:a16="http://schemas.microsoft.com/office/drawing/2014/main" val="20001"/>
                    </a:ext>
                  </a:extLst>
                </a:gridCol>
                <a:gridCol w="848552">
                  <a:extLst>
                    <a:ext uri="{9D8B030D-6E8A-4147-A177-3AD203B41FA5}">
                      <a16:colId xmlns:a16="http://schemas.microsoft.com/office/drawing/2014/main" val="20002"/>
                    </a:ext>
                  </a:extLst>
                </a:gridCol>
                <a:gridCol w="768778">
                  <a:extLst>
                    <a:ext uri="{9D8B030D-6E8A-4147-A177-3AD203B41FA5}">
                      <a16:colId xmlns:a16="http://schemas.microsoft.com/office/drawing/2014/main" val="20003"/>
                    </a:ext>
                  </a:extLst>
                </a:gridCol>
                <a:gridCol w="839851">
                  <a:extLst>
                    <a:ext uri="{9D8B030D-6E8A-4147-A177-3AD203B41FA5}">
                      <a16:colId xmlns:a16="http://schemas.microsoft.com/office/drawing/2014/main" val="20004"/>
                    </a:ext>
                  </a:extLst>
                </a:gridCol>
                <a:gridCol w="848552">
                  <a:extLst>
                    <a:ext uri="{9D8B030D-6E8A-4147-A177-3AD203B41FA5}">
                      <a16:colId xmlns:a16="http://schemas.microsoft.com/office/drawing/2014/main" val="20005"/>
                    </a:ext>
                  </a:extLst>
                </a:gridCol>
                <a:gridCol w="768778">
                  <a:extLst>
                    <a:ext uri="{9D8B030D-6E8A-4147-A177-3AD203B41FA5}">
                      <a16:colId xmlns:a16="http://schemas.microsoft.com/office/drawing/2014/main" val="20006"/>
                    </a:ext>
                  </a:extLst>
                </a:gridCol>
              </a:tblGrid>
              <a:tr h="291708">
                <a:tc>
                  <a:txBody>
                    <a:bodyPr/>
                    <a:lstStyle/>
                    <a:p>
                      <a:pPr indent="127000" algn="ctr">
                        <a:lnSpc>
                          <a:spcPts val="2000"/>
                        </a:lnSpc>
                        <a:spcAft>
                          <a:spcPts val="0"/>
                        </a:spcAft>
                      </a:pPr>
                      <a:r>
                        <a:rPr lang="zh-CN" sz="1800" b="1" kern="100" dirty="0">
                          <a:solidFill>
                            <a:schemeClr val="tx2">
                              <a:lumMod val="50000"/>
                            </a:schemeClr>
                          </a:solidFill>
                          <a:effectLst/>
                        </a:rPr>
                        <a:t>　</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27000" algn="ctr">
                        <a:lnSpc>
                          <a:spcPts val="2000"/>
                        </a:lnSpc>
                        <a:spcAft>
                          <a:spcPts val="0"/>
                        </a:spcAft>
                      </a:pPr>
                      <a:r>
                        <a:rPr lang="en-US" sz="1800" b="1" kern="100" dirty="0">
                          <a:solidFill>
                            <a:schemeClr val="tx2">
                              <a:lumMod val="50000"/>
                            </a:schemeClr>
                          </a:solidFill>
                          <a:effectLst/>
                        </a:rPr>
                        <a:t>Variable=25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Aft>
                          <a:spcPts val="0"/>
                        </a:spcAft>
                      </a:pPr>
                      <a:r>
                        <a:rPr lang="en-US" sz="1800" b="1" kern="100">
                          <a:solidFill>
                            <a:schemeClr val="tx2">
                              <a:lumMod val="50000"/>
                            </a:schemeClr>
                          </a:solidFill>
                          <a:effectLst/>
                        </a:rPr>
                        <a:t>Variable=75</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91708">
                <a:tc>
                  <a:txBody>
                    <a:bodyPr/>
                    <a:lstStyle/>
                    <a:p>
                      <a:pPr indent="127000" algn="ctr">
                        <a:lnSpc>
                          <a:spcPts val="2000"/>
                        </a:lnSpc>
                        <a:spcAft>
                          <a:spcPts val="0"/>
                        </a:spcAft>
                      </a:pPr>
                      <a:r>
                        <a:rPr lang="zh-CN" sz="1800" b="1" kern="100" dirty="0">
                          <a:solidFill>
                            <a:schemeClr val="tx2">
                              <a:lumMod val="50000"/>
                            </a:schemeClr>
                          </a:solidFill>
                          <a:effectLst/>
                        </a:rPr>
                        <a:t>　</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Sen</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err="1" smtClean="0">
                          <a:solidFill>
                            <a:schemeClr val="tx2">
                              <a:lumMod val="50000"/>
                            </a:schemeClr>
                          </a:solidFill>
                          <a:effectLst/>
                        </a:rPr>
                        <a:t>Spe</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err="1" smtClean="0">
                          <a:solidFill>
                            <a:schemeClr val="tx2">
                              <a:lumMod val="50000"/>
                            </a:schemeClr>
                          </a:solidFill>
                          <a:effectLst/>
                        </a:rPr>
                        <a:t>Acc</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Sen</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err="1" smtClean="0">
                          <a:solidFill>
                            <a:schemeClr val="tx2">
                              <a:lumMod val="50000"/>
                            </a:schemeClr>
                          </a:solidFill>
                          <a:effectLst/>
                        </a:rPr>
                        <a:t>Spe</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err="1" smtClean="0">
                          <a:solidFill>
                            <a:schemeClr val="tx2">
                              <a:lumMod val="50000"/>
                            </a:schemeClr>
                          </a:solidFill>
                          <a:effectLst/>
                        </a:rPr>
                        <a:t>Acc</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41513">
                <a:tc>
                  <a:txBody>
                    <a:bodyPr/>
                    <a:lstStyle/>
                    <a:p>
                      <a:pPr indent="127000" algn="ctr">
                        <a:lnSpc>
                          <a:spcPts val="2000"/>
                        </a:lnSpc>
                        <a:spcAft>
                          <a:spcPts val="0"/>
                        </a:spcAft>
                      </a:pPr>
                      <a:r>
                        <a:rPr lang="en-US" sz="1800" b="1" kern="100">
                          <a:solidFill>
                            <a:schemeClr val="tx2">
                              <a:lumMod val="50000"/>
                            </a:schemeClr>
                          </a:solidFill>
                          <a:effectLst/>
                        </a:rPr>
                        <a:t>BRCA</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1</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4</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41513">
                <a:tc>
                  <a:txBody>
                    <a:bodyPr/>
                    <a:lstStyle/>
                    <a:p>
                      <a:pPr indent="127000" algn="ctr">
                        <a:lnSpc>
                          <a:spcPts val="2000"/>
                        </a:lnSpc>
                        <a:spcAft>
                          <a:spcPts val="0"/>
                        </a:spcAft>
                      </a:pPr>
                      <a:r>
                        <a:rPr lang="en-US" sz="1800" b="1" kern="100">
                          <a:solidFill>
                            <a:schemeClr val="tx2">
                              <a:lumMod val="50000"/>
                            </a:schemeClr>
                          </a:solidFill>
                          <a:effectLst/>
                        </a:rPr>
                        <a:t>COAD</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a:t>
                      </a:r>
                      <a:r>
                        <a:rPr lang="en-US" altLang="zh-CN" sz="1800" b="1" kern="100" dirty="0" smtClean="0">
                          <a:solidFill>
                            <a:schemeClr val="tx2">
                              <a:lumMod val="50000"/>
                            </a:schemeClr>
                          </a:solidFill>
                          <a:effectLst/>
                        </a:rPr>
                        <a:t>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0.91</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41513">
                <a:tc>
                  <a:txBody>
                    <a:bodyPr/>
                    <a:lstStyle/>
                    <a:p>
                      <a:pPr indent="127000" algn="ctr">
                        <a:lnSpc>
                          <a:spcPts val="2000"/>
                        </a:lnSpc>
                        <a:spcAft>
                          <a:spcPts val="0"/>
                        </a:spcAft>
                      </a:pPr>
                      <a:r>
                        <a:rPr lang="en-US" sz="1800" b="1" kern="100">
                          <a:solidFill>
                            <a:schemeClr val="tx2">
                              <a:lumMod val="50000"/>
                            </a:schemeClr>
                          </a:solidFill>
                          <a:effectLst/>
                        </a:rPr>
                        <a:t>HNSC</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0.58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0.65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0.94</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1708">
                <a:tc>
                  <a:txBody>
                    <a:bodyPr/>
                    <a:lstStyle/>
                    <a:p>
                      <a:pPr indent="127000" algn="ctr">
                        <a:lnSpc>
                          <a:spcPts val="2000"/>
                        </a:lnSpc>
                        <a:spcAft>
                          <a:spcPts val="0"/>
                        </a:spcAft>
                      </a:pPr>
                      <a:r>
                        <a:rPr lang="en-US" sz="1800" b="1" kern="100" dirty="0">
                          <a:solidFill>
                            <a:schemeClr val="tx2">
                              <a:lumMod val="50000"/>
                            </a:schemeClr>
                          </a:solidFill>
                          <a:effectLst/>
                        </a:rPr>
                        <a:t>KIRC</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1708">
                <a:tc>
                  <a:txBody>
                    <a:bodyPr/>
                    <a:lstStyle/>
                    <a:p>
                      <a:pPr indent="127000" algn="ctr">
                        <a:lnSpc>
                          <a:spcPts val="2000"/>
                        </a:lnSpc>
                        <a:spcAft>
                          <a:spcPts val="0"/>
                        </a:spcAft>
                      </a:pPr>
                      <a:r>
                        <a:rPr lang="en-US" sz="1800" b="1" kern="100">
                          <a:solidFill>
                            <a:schemeClr val="tx2">
                              <a:lumMod val="50000"/>
                            </a:schemeClr>
                          </a:solidFill>
                          <a:effectLst/>
                        </a:rPr>
                        <a:t>KIRP</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0.84</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0.91</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0.96</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91708">
                <a:tc>
                  <a:txBody>
                    <a:bodyPr/>
                    <a:lstStyle/>
                    <a:p>
                      <a:pPr indent="127000" algn="ctr">
                        <a:lnSpc>
                          <a:spcPts val="2000"/>
                        </a:lnSpc>
                        <a:spcAft>
                          <a:spcPts val="0"/>
                        </a:spcAft>
                      </a:pPr>
                      <a:r>
                        <a:rPr lang="en-US" sz="1800" b="1" kern="100">
                          <a:solidFill>
                            <a:schemeClr val="tx2">
                              <a:lumMod val="50000"/>
                            </a:schemeClr>
                          </a:solidFill>
                          <a:effectLst/>
                        </a:rPr>
                        <a:t>LIHC</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6</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1708">
                <a:tc>
                  <a:txBody>
                    <a:bodyPr/>
                    <a:lstStyle/>
                    <a:p>
                      <a:pPr indent="127000" algn="ctr">
                        <a:lnSpc>
                          <a:spcPts val="2000"/>
                        </a:lnSpc>
                        <a:spcAft>
                          <a:spcPts val="0"/>
                        </a:spcAft>
                      </a:pPr>
                      <a:r>
                        <a:rPr lang="en-US" sz="1800" b="1" kern="100" dirty="0">
                          <a:solidFill>
                            <a:schemeClr val="tx2">
                              <a:lumMod val="50000"/>
                            </a:schemeClr>
                          </a:solidFill>
                          <a:effectLst/>
                        </a:rPr>
                        <a:t>LUAD</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0.2</a:t>
                      </a:r>
                      <a:r>
                        <a:rPr lang="en-US" altLang="zh-CN" sz="1800" b="1" kern="100" dirty="0" smtClean="0">
                          <a:solidFill>
                            <a:schemeClr val="tx2">
                              <a:lumMod val="50000"/>
                            </a:schemeClr>
                          </a:solidFill>
                          <a:effectLst/>
                        </a:rPr>
                        <a:t>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0.50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0.5</a:t>
                      </a:r>
                      <a:r>
                        <a:rPr lang="en-US" altLang="zh-CN" sz="1800" b="1" kern="100" dirty="0" smtClean="0">
                          <a:solidFill>
                            <a:schemeClr val="tx2">
                              <a:lumMod val="50000"/>
                            </a:schemeClr>
                          </a:solidFill>
                          <a:effectLst/>
                        </a:rPr>
                        <a:t>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0.71</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1708">
                <a:tc>
                  <a:txBody>
                    <a:bodyPr/>
                    <a:lstStyle/>
                    <a:p>
                      <a:pPr indent="127000" algn="ctr">
                        <a:lnSpc>
                          <a:spcPts val="2000"/>
                        </a:lnSpc>
                        <a:spcAft>
                          <a:spcPts val="0"/>
                        </a:spcAft>
                      </a:pPr>
                      <a:r>
                        <a:rPr lang="en-US" sz="1800" b="1" kern="100">
                          <a:solidFill>
                            <a:schemeClr val="tx2">
                              <a:lumMod val="50000"/>
                            </a:schemeClr>
                          </a:solidFill>
                          <a:effectLst/>
                        </a:rPr>
                        <a:t>LUSC</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0.63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41513">
                <a:tc>
                  <a:txBody>
                    <a:bodyPr/>
                    <a:lstStyle/>
                    <a:p>
                      <a:pPr indent="127000" algn="ctr">
                        <a:lnSpc>
                          <a:spcPts val="2000"/>
                        </a:lnSpc>
                        <a:spcAft>
                          <a:spcPts val="0"/>
                        </a:spcAft>
                      </a:pPr>
                      <a:r>
                        <a:rPr lang="en-US" sz="1800" b="1" kern="100">
                          <a:solidFill>
                            <a:schemeClr val="tx2">
                              <a:lumMod val="50000"/>
                            </a:schemeClr>
                          </a:solidFill>
                          <a:effectLst/>
                        </a:rPr>
                        <a:t>PRAD</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a:t>
                      </a:r>
                      <a:r>
                        <a:rPr lang="en-US" altLang="zh-CN" sz="1800" b="1" kern="100" dirty="0" smtClean="0">
                          <a:solidFill>
                            <a:schemeClr val="tx2">
                              <a:lumMod val="50000"/>
                            </a:schemeClr>
                          </a:solidFill>
                          <a:effectLst/>
                        </a:rPr>
                        <a:t>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a:t>
                      </a:r>
                      <a:r>
                        <a:rPr lang="en-US" altLang="zh-CN" sz="1800" b="1" kern="100" dirty="0" smtClean="0">
                          <a:solidFill>
                            <a:schemeClr val="tx2">
                              <a:lumMod val="50000"/>
                            </a:schemeClr>
                          </a:solidFill>
                          <a:effectLst/>
                        </a:rPr>
                        <a:t>80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6</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4</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1708">
                <a:tc>
                  <a:txBody>
                    <a:bodyPr/>
                    <a:lstStyle/>
                    <a:p>
                      <a:pPr indent="127000" algn="ctr">
                        <a:lnSpc>
                          <a:spcPts val="2000"/>
                        </a:lnSpc>
                        <a:spcAft>
                          <a:spcPts val="0"/>
                        </a:spcAft>
                      </a:pPr>
                      <a:r>
                        <a:rPr lang="en-US" sz="1800" b="1" kern="100">
                          <a:solidFill>
                            <a:schemeClr val="tx2">
                              <a:lumMod val="50000"/>
                            </a:schemeClr>
                          </a:solidFill>
                          <a:effectLst/>
                        </a:rPr>
                        <a:t>THCA</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a:t>
                      </a:r>
                      <a:r>
                        <a:rPr lang="en-US" altLang="zh-CN" sz="1800" b="1" kern="100" dirty="0" smtClean="0">
                          <a:solidFill>
                            <a:schemeClr val="tx2">
                              <a:lumMod val="50000"/>
                            </a:schemeClr>
                          </a:solidFill>
                          <a:effectLst/>
                        </a:rPr>
                        <a:t>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0.96</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341513">
                <a:tc>
                  <a:txBody>
                    <a:bodyPr/>
                    <a:lstStyle/>
                    <a:p>
                      <a:pPr indent="127000" algn="ctr">
                        <a:lnSpc>
                          <a:spcPts val="2000"/>
                        </a:lnSpc>
                        <a:spcAft>
                          <a:spcPts val="0"/>
                        </a:spcAft>
                      </a:pPr>
                      <a:r>
                        <a:rPr lang="en-US" sz="1800" b="1" kern="100" dirty="0">
                          <a:solidFill>
                            <a:schemeClr val="tx2">
                              <a:lumMod val="50000"/>
                            </a:schemeClr>
                          </a:solidFill>
                          <a:effectLst/>
                        </a:rPr>
                        <a:t>UCEC</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0.57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0.6</a:t>
                      </a:r>
                      <a:r>
                        <a:rPr lang="en-US" altLang="zh-CN" sz="1800" b="1" kern="100" dirty="0" smtClean="0">
                          <a:solidFill>
                            <a:schemeClr val="tx2">
                              <a:lumMod val="50000"/>
                            </a:schemeClr>
                          </a:solidFill>
                          <a:effectLst/>
                        </a:rPr>
                        <a:t>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a:t>
                      </a:r>
                      <a:r>
                        <a:rPr lang="en-US" altLang="zh-CN" sz="1800" b="1" kern="100" dirty="0" smtClean="0">
                          <a:solidFill>
                            <a:schemeClr val="tx2">
                              <a:lumMod val="50000"/>
                            </a:schemeClr>
                          </a:solidFill>
                          <a:effectLst/>
                        </a:rPr>
                        <a:t>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grpSp>
        <p:nvGrpSpPr>
          <p:cNvPr id="15" name="Group 14"/>
          <p:cNvGrpSpPr/>
          <p:nvPr/>
        </p:nvGrpSpPr>
        <p:grpSpPr>
          <a:xfrm>
            <a:off x="259036" y="1175877"/>
            <a:ext cx="4463794" cy="4621607"/>
            <a:chOff x="249608" y="996769"/>
            <a:chExt cx="4822609" cy="4951258"/>
          </a:xfrm>
        </p:grpSpPr>
        <p:grpSp>
          <p:nvGrpSpPr>
            <p:cNvPr id="4" name="组合 7"/>
            <p:cNvGrpSpPr/>
            <p:nvPr/>
          </p:nvGrpSpPr>
          <p:grpSpPr>
            <a:xfrm>
              <a:off x="249608" y="996769"/>
              <a:ext cx="4822609" cy="4951258"/>
              <a:chOff x="56439" y="906011"/>
              <a:chExt cx="5703479" cy="4930009"/>
            </a:xfrm>
          </p:grpSpPr>
          <p:pic>
            <p:nvPicPr>
              <p:cNvPr id="5" name="图片 5"/>
              <p:cNvPicPr>
                <a:picLocks noChangeAspect="1"/>
              </p:cNvPicPr>
              <p:nvPr/>
            </p:nvPicPr>
            <p:blipFill rotWithShape="1">
              <a:blip r:embed="rId2" cstate="print">
                <a:extLst>
                  <a:ext uri="{28A0092B-C50C-407E-A947-70E740481C1C}">
                    <a14:useLocalDpi xmlns:a14="http://schemas.microsoft.com/office/drawing/2010/main" val="0"/>
                  </a:ext>
                </a:extLst>
              </a:blip>
              <a:srcRect b="6840"/>
              <a:stretch/>
            </p:blipFill>
            <p:spPr>
              <a:xfrm>
                <a:off x="56439" y="906011"/>
                <a:ext cx="5703479" cy="4930009"/>
              </a:xfrm>
              <a:prstGeom prst="rect">
                <a:avLst/>
              </a:prstGeom>
            </p:spPr>
          </p:pic>
          <p:pic>
            <p:nvPicPr>
              <p:cNvPr id="6"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065" y="2446020"/>
                <a:ext cx="952191" cy="3006090"/>
              </a:xfrm>
              <a:prstGeom prst="rect">
                <a:avLst/>
              </a:prstGeom>
            </p:spPr>
          </p:pic>
        </p:grpSp>
        <p:grpSp>
          <p:nvGrpSpPr>
            <p:cNvPr id="9" name="组合 11"/>
            <p:cNvGrpSpPr/>
            <p:nvPr/>
          </p:nvGrpSpPr>
          <p:grpSpPr>
            <a:xfrm>
              <a:off x="1357459" y="1353370"/>
              <a:ext cx="783953" cy="4231022"/>
              <a:chOff x="904973" y="1708209"/>
              <a:chExt cx="651880" cy="2915850"/>
            </a:xfrm>
          </p:grpSpPr>
          <p:cxnSp>
            <p:nvCxnSpPr>
              <p:cNvPr id="10" name="直接连接符 16"/>
              <p:cNvCxnSpPr/>
              <p:nvPr/>
            </p:nvCxnSpPr>
            <p:spPr>
              <a:xfrm flipH="1" flipV="1">
                <a:off x="904973" y="1708209"/>
                <a:ext cx="3374" cy="291585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8"/>
              <p:cNvCxnSpPr/>
              <p:nvPr/>
            </p:nvCxnSpPr>
            <p:spPr>
              <a:xfrm flipH="1" flipV="1">
                <a:off x="1532294" y="1708209"/>
                <a:ext cx="24559" cy="2907277"/>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文本框 17"/>
          <p:cNvSpPr txBox="1"/>
          <p:nvPr/>
        </p:nvSpPr>
        <p:spPr>
          <a:xfrm>
            <a:off x="584461" y="5717700"/>
            <a:ext cx="10445921" cy="600164"/>
          </a:xfrm>
          <a:prstGeom prst="rect">
            <a:avLst/>
          </a:prstGeom>
          <a:noFill/>
        </p:spPr>
        <p:txBody>
          <a:bodyPr wrap="square" rtlCol="0">
            <a:spAutoFit/>
          </a:bodyPr>
          <a:lstStyle/>
          <a:p>
            <a:pPr algn="ctr">
              <a:lnSpc>
                <a:spcPct val="150000"/>
              </a:lnSpc>
            </a:pPr>
            <a:r>
              <a:rPr lang="en-US" altLang="zh-CN" sz="2200" b="1" dirty="0" smtClean="0">
                <a:solidFill>
                  <a:schemeClr val="tx2">
                    <a:lumMod val="50000"/>
                  </a:schemeClr>
                </a:solidFill>
                <a:latin typeface="Arial Black" panose="020B0A04020102020204" pitchFamily="34" charset="0"/>
                <a:ea typeface="黑体" panose="02010609060101010101" pitchFamily="49" charset="-122"/>
                <a:cs typeface="Times New Roman" panose="02020603050405020304" pitchFamily="18" charset="0"/>
              </a:rPr>
              <a:t>25-75 </a:t>
            </a:r>
            <a:r>
              <a:rPr lang="en-US" altLang="zh-CN" sz="2200" b="1" dirty="0" err="1" smtClean="0">
                <a:solidFill>
                  <a:schemeClr val="tx2">
                    <a:lumMod val="50000"/>
                  </a:schemeClr>
                </a:solidFill>
                <a:latin typeface="Arial Black" panose="020B0A04020102020204" pitchFamily="34" charset="0"/>
                <a:ea typeface="黑体" panose="02010609060101010101" pitchFamily="49" charset="-122"/>
                <a:cs typeface="Times New Roman" panose="02020603050405020304" pitchFamily="18" charset="0"/>
              </a:rPr>
              <a:t>CpGs</a:t>
            </a:r>
            <a:r>
              <a:rPr lang="en-US" altLang="zh-CN" sz="2200" b="1" dirty="0" smtClean="0">
                <a:solidFill>
                  <a:schemeClr val="tx2">
                    <a:lumMod val="50000"/>
                  </a:schemeClr>
                </a:solidFill>
                <a:latin typeface="Arial Black" panose="020B0A04020102020204" pitchFamily="34" charset="0"/>
                <a:ea typeface="黑体" panose="02010609060101010101" pitchFamily="49" charset="-122"/>
                <a:cs typeface="Times New Roman" panose="02020603050405020304" pitchFamily="18" charset="0"/>
              </a:rPr>
              <a:t> provide ~80% accuracy to 22 sample types</a:t>
            </a:r>
            <a:endParaRPr lang="zh-CN" altLang="en-US" sz="2200" b="1" dirty="0">
              <a:solidFill>
                <a:schemeClr val="tx2">
                  <a:lumMod val="50000"/>
                </a:schemeClr>
              </a:solidFill>
              <a:latin typeface="Arial Black" panose="020B0A04020102020204" pitchFamily="34" charset="0"/>
              <a:ea typeface="黑体" panose="02010609060101010101" pitchFamily="49" charset="-122"/>
              <a:cs typeface="Times New Roman" panose="02020603050405020304" pitchFamily="18" charset="0"/>
            </a:endParaRPr>
          </a:p>
        </p:txBody>
      </p:sp>
      <p:sp>
        <p:nvSpPr>
          <p:cNvPr id="14" name="Rectangle 13"/>
          <p:cNvSpPr/>
          <p:nvPr/>
        </p:nvSpPr>
        <p:spPr>
          <a:xfrm>
            <a:off x="9083996" y="6408227"/>
            <a:ext cx="3505655" cy="338554"/>
          </a:xfrm>
          <a:prstGeom prst="rect">
            <a:avLst/>
          </a:prstGeom>
        </p:spPr>
        <p:txBody>
          <a:bodyPr wrap="square">
            <a:spAutoFit/>
          </a:bodyPr>
          <a:lstStyle/>
          <a:p>
            <a:pPr algn="ctr"/>
            <a:r>
              <a:rPr lang="en-US" sz="1600" i="1" dirty="0">
                <a:latin typeface="ITCSymbolStd-MediumItalic"/>
              </a:rPr>
              <a:t>Guo, unpublished data</a:t>
            </a:r>
          </a:p>
        </p:txBody>
      </p:sp>
    </p:spTree>
    <p:extLst>
      <p:ext uri="{BB962C8B-B14F-4D97-AF65-F5344CB8AC3E}">
        <p14:creationId xmlns:p14="http://schemas.microsoft.com/office/powerpoint/2010/main" val="30004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6209" t="27949" r="15060" b="28462"/>
          <a:stretch/>
        </p:blipFill>
        <p:spPr>
          <a:xfrm>
            <a:off x="112128" y="1515109"/>
            <a:ext cx="4818186" cy="4322385"/>
          </a:xfrm>
          <a:prstGeom prst="rect">
            <a:avLst/>
          </a:prstGeom>
        </p:spPr>
      </p:pic>
      <p:grpSp>
        <p:nvGrpSpPr>
          <p:cNvPr id="10" name="Group 9"/>
          <p:cNvGrpSpPr/>
          <p:nvPr/>
        </p:nvGrpSpPr>
        <p:grpSpPr>
          <a:xfrm>
            <a:off x="3504592" y="3020526"/>
            <a:ext cx="878429" cy="2308324"/>
            <a:chOff x="4146431" y="3801608"/>
            <a:chExt cx="878429" cy="2308324"/>
          </a:xfrm>
        </p:grpSpPr>
        <p:graphicFrame>
          <p:nvGraphicFramePr>
            <p:cNvPr id="6" name="Object 5"/>
            <p:cNvGraphicFramePr>
              <a:graphicFrameLocks noChangeAspect="1"/>
            </p:cNvGraphicFramePr>
            <p:nvPr>
              <p:extLst/>
            </p:nvPr>
          </p:nvGraphicFramePr>
          <p:xfrm>
            <a:off x="4146431" y="4049759"/>
            <a:ext cx="461553" cy="1812021"/>
          </p:xfrm>
          <a:graphic>
            <a:graphicData uri="http://schemas.openxmlformats.org/presentationml/2006/ole">
              <mc:AlternateContent xmlns:mc="http://schemas.openxmlformats.org/markup-compatibility/2006">
                <mc:Choice xmlns:v="urn:schemas-microsoft-com:vml" Requires="v">
                  <p:oleObj spid="_x0000_s23790" r:id="rId4" imgW="1257120" imgH="6488640" progId="">
                    <p:embed/>
                  </p:oleObj>
                </mc:Choice>
                <mc:Fallback>
                  <p:oleObj r:id="rId4" imgW="1257120" imgH="6488640" progId="">
                    <p:embed/>
                    <p:pic>
                      <p:nvPicPr>
                        <p:cNvPr id="6" name="Object 5"/>
                        <p:cNvPicPr/>
                        <p:nvPr/>
                      </p:nvPicPr>
                      <p:blipFill>
                        <a:blip r:embed="rId5"/>
                        <a:stretch>
                          <a:fillRect/>
                        </a:stretch>
                      </p:blipFill>
                      <p:spPr>
                        <a:xfrm>
                          <a:off x="4146431" y="4049759"/>
                          <a:ext cx="461553" cy="1812021"/>
                        </a:xfrm>
                        <a:prstGeom prst="rect">
                          <a:avLst/>
                        </a:prstGeom>
                      </p:spPr>
                    </p:pic>
                  </p:oleObj>
                </mc:Fallback>
              </mc:AlternateContent>
            </a:graphicData>
          </a:graphic>
        </p:graphicFrame>
        <p:sp>
          <p:nvSpPr>
            <p:cNvPr id="7" name="TextBox 6"/>
            <p:cNvSpPr txBox="1"/>
            <p:nvPr/>
          </p:nvSpPr>
          <p:spPr>
            <a:xfrm>
              <a:off x="4474580" y="3801608"/>
              <a:ext cx="550280" cy="2308324"/>
            </a:xfrm>
            <a:prstGeom prst="rect">
              <a:avLst/>
            </a:prstGeom>
            <a:noFill/>
          </p:spPr>
          <p:txBody>
            <a:bodyPr wrap="none" rtlCol="0">
              <a:spAutoFit/>
            </a:bodyPr>
            <a:lstStyle/>
            <a:p>
              <a:endParaRPr lang="en-US" sz="1200" dirty="0" smtClean="0"/>
            </a:p>
            <a:p>
              <a:r>
                <a:rPr lang="en-US" sz="1200" dirty="0" smtClean="0"/>
                <a:t>NULL</a:t>
              </a:r>
            </a:p>
            <a:p>
              <a:r>
                <a:rPr lang="en-US" sz="1200" dirty="0" smtClean="0"/>
                <a:t>BRCA</a:t>
              </a:r>
            </a:p>
            <a:p>
              <a:r>
                <a:rPr lang="en-US" sz="1200" dirty="0" smtClean="0"/>
                <a:t>COAD</a:t>
              </a:r>
            </a:p>
            <a:p>
              <a:r>
                <a:rPr lang="en-US" sz="1200" dirty="0" smtClean="0"/>
                <a:t>GBM</a:t>
              </a:r>
            </a:p>
            <a:p>
              <a:r>
                <a:rPr lang="en-US" sz="1200" dirty="0" smtClean="0"/>
                <a:t>HCC</a:t>
              </a:r>
            </a:p>
            <a:p>
              <a:r>
                <a:rPr lang="en-US" sz="1200" dirty="0" smtClean="0"/>
                <a:t>KIRC</a:t>
              </a:r>
            </a:p>
            <a:p>
              <a:r>
                <a:rPr lang="en-US" sz="1200" dirty="0" smtClean="0"/>
                <a:t>LUAD</a:t>
              </a:r>
            </a:p>
            <a:p>
              <a:r>
                <a:rPr lang="en-US" sz="1200" dirty="0" smtClean="0"/>
                <a:t>LUSC</a:t>
              </a:r>
            </a:p>
            <a:p>
              <a:r>
                <a:rPr lang="en-US" sz="1200" dirty="0" smtClean="0"/>
                <a:t>PRAD</a:t>
              </a:r>
            </a:p>
            <a:p>
              <a:r>
                <a:rPr lang="en-US" sz="1200" dirty="0" smtClean="0"/>
                <a:t>UCEC</a:t>
              </a:r>
            </a:p>
            <a:p>
              <a:endParaRPr lang="en-US" sz="1200" dirty="0"/>
            </a:p>
          </p:txBody>
        </p:sp>
      </p:grpSp>
      <p:sp>
        <p:nvSpPr>
          <p:cNvPr id="8" name="Rectangle 7"/>
          <p:cNvSpPr/>
          <p:nvPr/>
        </p:nvSpPr>
        <p:spPr>
          <a:xfrm>
            <a:off x="417221" y="218589"/>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Cancer diagnosis panels to be validated in the plasma using cell-free DNA methylation</a:t>
            </a:r>
            <a:endParaRPr lang="en-US" dirty="0"/>
          </a:p>
        </p:txBody>
      </p:sp>
      <p:sp>
        <p:nvSpPr>
          <p:cNvPr id="12" name="Rectangle 11"/>
          <p:cNvSpPr/>
          <p:nvPr/>
        </p:nvSpPr>
        <p:spPr>
          <a:xfrm>
            <a:off x="4860747" y="1205857"/>
            <a:ext cx="4223016" cy="369332"/>
          </a:xfrm>
          <a:prstGeom prst="rect">
            <a:avLst/>
          </a:prstGeom>
        </p:spPr>
        <p:txBody>
          <a:bodyPr wrap="none">
            <a:spAutoFit/>
          </a:bodyPr>
          <a:lstStyle/>
          <a:p>
            <a:r>
              <a:rPr lang="en-US" dirty="0"/>
              <a:t>GBM: </a:t>
            </a:r>
            <a:r>
              <a:rPr lang="en-US" b="1" dirty="0" smtClean="0">
                <a:solidFill>
                  <a:srgbClr val="FF0000"/>
                </a:solidFill>
              </a:rPr>
              <a:t>IRF4, </a:t>
            </a:r>
            <a:r>
              <a:rPr lang="en-US" dirty="0" smtClean="0"/>
              <a:t>MGMT, CD133, ARF1,C2orf40,  </a:t>
            </a:r>
            <a:endParaRPr lang="en-US" dirty="0"/>
          </a:p>
        </p:txBody>
      </p:sp>
      <p:pic>
        <p:nvPicPr>
          <p:cNvPr id="13" name="Picture 12"/>
          <p:cNvPicPr>
            <a:picLocks noChangeAspect="1"/>
          </p:cNvPicPr>
          <p:nvPr/>
        </p:nvPicPr>
        <p:blipFill rotWithShape="1">
          <a:blip r:embed="rId6"/>
          <a:srcRect l="9753" b="2227"/>
          <a:stretch/>
        </p:blipFill>
        <p:spPr>
          <a:xfrm>
            <a:off x="4930314" y="1709139"/>
            <a:ext cx="6655776" cy="4724852"/>
          </a:xfrm>
          <a:prstGeom prst="rect">
            <a:avLst/>
          </a:prstGeom>
        </p:spPr>
      </p:pic>
      <p:sp>
        <p:nvSpPr>
          <p:cNvPr id="14" name="Rectangle 13"/>
          <p:cNvSpPr/>
          <p:nvPr/>
        </p:nvSpPr>
        <p:spPr>
          <a:xfrm>
            <a:off x="8521620" y="2978535"/>
            <a:ext cx="992003" cy="3539430"/>
          </a:xfrm>
          <a:prstGeom prst="rect">
            <a:avLst/>
          </a:prstGeom>
        </p:spPr>
        <p:txBody>
          <a:bodyPr wrap="none">
            <a:spAutoFit/>
          </a:bodyPr>
          <a:lstStyle/>
          <a:p>
            <a:r>
              <a:rPr lang="en-US" sz="1400" b="1" dirty="0" smtClean="0">
                <a:solidFill>
                  <a:srgbClr val="FF0000"/>
                </a:solidFill>
              </a:rPr>
              <a:t>PBMC</a:t>
            </a:r>
          </a:p>
          <a:p>
            <a:r>
              <a:rPr lang="en-US" sz="1400" b="1" dirty="0" smtClean="0">
                <a:solidFill>
                  <a:srgbClr val="FF0000"/>
                </a:solidFill>
              </a:rPr>
              <a:t>B-cells</a:t>
            </a:r>
          </a:p>
          <a:p>
            <a:r>
              <a:rPr lang="en-US" sz="1400" b="1" dirty="0" smtClean="0">
                <a:solidFill>
                  <a:srgbClr val="FF0000"/>
                </a:solidFill>
              </a:rPr>
              <a:t>Neutrophil</a:t>
            </a:r>
          </a:p>
          <a:p>
            <a:r>
              <a:rPr lang="en-US" sz="1400" b="1" dirty="0" smtClean="0">
                <a:solidFill>
                  <a:srgbClr val="FF0000"/>
                </a:solidFill>
              </a:rPr>
              <a:t>CD4+</a:t>
            </a:r>
          </a:p>
          <a:p>
            <a:r>
              <a:rPr lang="en-US" sz="1400" b="1" dirty="0" smtClean="0">
                <a:solidFill>
                  <a:srgbClr val="FF0000"/>
                </a:solidFill>
              </a:rPr>
              <a:t>CRC</a:t>
            </a:r>
          </a:p>
          <a:p>
            <a:r>
              <a:rPr lang="en-US" sz="1400" b="1" dirty="0" smtClean="0">
                <a:solidFill>
                  <a:srgbClr val="FF0000"/>
                </a:solidFill>
              </a:rPr>
              <a:t>AML</a:t>
            </a:r>
          </a:p>
          <a:p>
            <a:r>
              <a:rPr lang="en-US" sz="1400" b="1" dirty="0" smtClean="0">
                <a:solidFill>
                  <a:srgbClr val="FF0000"/>
                </a:solidFill>
              </a:rPr>
              <a:t>BML</a:t>
            </a:r>
          </a:p>
          <a:p>
            <a:r>
              <a:rPr lang="en-US" sz="1400" b="1" dirty="0" smtClean="0">
                <a:solidFill>
                  <a:srgbClr val="FF0000"/>
                </a:solidFill>
              </a:rPr>
              <a:t>GBM</a:t>
            </a:r>
          </a:p>
          <a:p>
            <a:endParaRPr lang="en-US" sz="1400" b="1" dirty="0" smtClean="0">
              <a:solidFill>
                <a:srgbClr val="FF0000"/>
              </a:solidFill>
            </a:endParaRPr>
          </a:p>
          <a:p>
            <a:endParaRPr lang="en-US" sz="1400" b="1" dirty="0" smtClean="0">
              <a:solidFill>
                <a:srgbClr val="FF0000"/>
              </a:solidFill>
            </a:endParaRPr>
          </a:p>
          <a:p>
            <a:r>
              <a:rPr lang="en-US" sz="1400" b="1" dirty="0" smtClean="0">
                <a:solidFill>
                  <a:srgbClr val="FF0000"/>
                </a:solidFill>
              </a:rPr>
              <a:t>BCRA</a:t>
            </a:r>
          </a:p>
          <a:p>
            <a:r>
              <a:rPr lang="en-US" sz="1400" b="1" dirty="0" smtClean="0">
                <a:solidFill>
                  <a:srgbClr val="FF0000"/>
                </a:solidFill>
              </a:rPr>
              <a:t>HepG2</a:t>
            </a:r>
          </a:p>
          <a:p>
            <a:r>
              <a:rPr lang="en-US" sz="1400" b="1" dirty="0" smtClean="0">
                <a:solidFill>
                  <a:srgbClr val="FF0000"/>
                </a:solidFill>
              </a:rPr>
              <a:t>NSLCL</a:t>
            </a:r>
          </a:p>
          <a:p>
            <a:r>
              <a:rPr lang="en-US" sz="1400" b="1" dirty="0" smtClean="0">
                <a:solidFill>
                  <a:srgbClr val="FF0000"/>
                </a:solidFill>
              </a:rPr>
              <a:t>RA</a:t>
            </a:r>
          </a:p>
          <a:p>
            <a:endParaRPr lang="en-US" sz="1400" b="1" dirty="0" smtClean="0">
              <a:solidFill>
                <a:srgbClr val="FF0000"/>
              </a:solidFill>
            </a:endParaRPr>
          </a:p>
          <a:p>
            <a:r>
              <a:rPr lang="en-US" sz="1400" b="1" dirty="0" smtClean="0">
                <a:solidFill>
                  <a:srgbClr val="FF0000"/>
                </a:solidFill>
              </a:rPr>
              <a:t>OA</a:t>
            </a:r>
          </a:p>
        </p:txBody>
      </p:sp>
      <p:sp>
        <p:nvSpPr>
          <p:cNvPr id="16" name="Rectangle 15"/>
          <p:cNvSpPr/>
          <p:nvPr/>
        </p:nvSpPr>
        <p:spPr>
          <a:xfrm>
            <a:off x="8521620" y="4827378"/>
            <a:ext cx="578924" cy="307777"/>
          </a:xfrm>
          <a:prstGeom prst="rect">
            <a:avLst/>
          </a:prstGeom>
        </p:spPr>
        <p:txBody>
          <a:bodyPr wrap="square">
            <a:spAutoFit/>
          </a:bodyPr>
          <a:lstStyle/>
          <a:p>
            <a:r>
              <a:rPr lang="en-US" sz="1400" b="1" dirty="0">
                <a:solidFill>
                  <a:srgbClr val="FF0000"/>
                </a:solidFill>
              </a:rPr>
              <a:t>Brain</a:t>
            </a:r>
          </a:p>
        </p:txBody>
      </p:sp>
      <p:sp>
        <p:nvSpPr>
          <p:cNvPr id="17" name="Rectangle 16"/>
          <p:cNvSpPr/>
          <p:nvPr/>
        </p:nvSpPr>
        <p:spPr>
          <a:xfrm>
            <a:off x="330557" y="6206149"/>
            <a:ext cx="4381328" cy="307777"/>
          </a:xfrm>
          <a:prstGeom prst="rect">
            <a:avLst/>
          </a:prstGeom>
        </p:spPr>
        <p:txBody>
          <a:bodyPr wrap="none">
            <a:spAutoFit/>
          </a:bodyPr>
          <a:lstStyle/>
          <a:p>
            <a:r>
              <a:rPr lang="en-US" sz="1400" b="1" dirty="0">
                <a:solidFill>
                  <a:schemeClr val="tx2"/>
                </a:solidFill>
                <a:latin typeface="Adobe Gothic Std B" panose="020B0800000000000000" pitchFamily="34" charset="-128"/>
                <a:ea typeface="Adobe Gothic Std B" panose="020B0800000000000000" pitchFamily="34" charset="-128"/>
                <a:cs typeface="+mj-cs"/>
              </a:rPr>
              <a:t>Support vector machine (five-fold cross-validation</a:t>
            </a:r>
            <a:r>
              <a:rPr lang="en-US" sz="1400" b="1" dirty="0" smtClean="0">
                <a:solidFill>
                  <a:schemeClr val="tx2"/>
                </a:solidFill>
                <a:latin typeface="Adobe Gothic Std B" panose="020B0800000000000000" pitchFamily="34" charset="-128"/>
                <a:ea typeface="Adobe Gothic Std B" panose="020B0800000000000000" pitchFamily="34" charset="-128"/>
                <a:cs typeface="+mj-cs"/>
              </a:rPr>
              <a:t>)</a:t>
            </a:r>
          </a:p>
        </p:txBody>
      </p:sp>
      <p:sp>
        <p:nvSpPr>
          <p:cNvPr id="18" name="Rectangle 17"/>
          <p:cNvSpPr/>
          <p:nvPr/>
        </p:nvSpPr>
        <p:spPr>
          <a:xfrm>
            <a:off x="330557" y="5917857"/>
            <a:ext cx="3007555" cy="307777"/>
          </a:xfrm>
          <a:prstGeom prst="rect">
            <a:avLst/>
          </a:prstGeom>
        </p:spPr>
        <p:txBody>
          <a:bodyPr wrap="none">
            <a:spAutoFit/>
          </a:bodyPr>
          <a:lstStyle/>
          <a:p>
            <a:r>
              <a:rPr lang="en-US" sz="1400" b="1" dirty="0" smtClean="0">
                <a:solidFill>
                  <a:schemeClr val="tx2"/>
                </a:solidFill>
                <a:latin typeface="Adobe Gothic Std B" panose="020B0800000000000000" pitchFamily="34" charset="-128"/>
                <a:ea typeface="Adobe Gothic Std B" panose="020B0800000000000000" pitchFamily="34" charset="-128"/>
                <a:cs typeface="+mj-cs"/>
              </a:rPr>
              <a:t>TCGA+GEO: 11846 cancer samples</a:t>
            </a:r>
          </a:p>
        </p:txBody>
      </p:sp>
      <p:grpSp>
        <p:nvGrpSpPr>
          <p:cNvPr id="2" name="Group 1"/>
          <p:cNvGrpSpPr/>
          <p:nvPr/>
        </p:nvGrpSpPr>
        <p:grpSpPr>
          <a:xfrm>
            <a:off x="5012475" y="4484081"/>
            <a:ext cx="6638191" cy="596617"/>
            <a:chOff x="5363308" y="4774223"/>
            <a:chExt cx="6638191" cy="596617"/>
          </a:xfrm>
        </p:grpSpPr>
        <p:sp>
          <p:nvSpPr>
            <p:cNvPr id="15" name="Rectangle 14"/>
            <p:cNvSpPr/>
            <p:nvPr/>
          </p:nvSpPr>
          <p:spPr>
            <a:xfrm>
              <a:off x="5363308" y="4774223"/>
              <a:ext cx="6638191" cy="5966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rot="10800000">
              <a:off x="10735408" y="4950069"/>
              <a:ext cx="351692" cy="27298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20" name="Rectangle 19"/>
          <p:cNvSpPr/>
          <p:nvPr/>
        </p:nvSpPr>
        <p:spPr>
          <a:xfrm>
            <a:off x="8792572" y="6383945"/>
            <a:ext cx="3399428" cy="369332"/>
          </a:xfrm>
          <a:prstGeom prst="rect">
            <a:avLst/>
          </a:prstGeom>
        </p:spPr>
        <p:txBody>
          <a:bodyPr wrap="square">
            <a:spAutoFit/>
          </a:bodyPr>
          <a:lstStyle/>
          <a:p>
            <a:pPr algn="ctr"/>
            <a:r>
              <a:rPr lang="en-US" i="1" dirty="0">
                <a:latin typeface="ITCSymbolStd-MediumItalic"/>
              </a:rPr>
              <a:t>Guo, unpublished data</a:t>
            </a:r>
          </a:p>
        </p:txBody>
      </p:sp>
    </p:spTree>
    <p:extLst>
      <p:ext uri="{BB962C8B-B14F-4D97-AF65-F5344CB8AC3E}">
        <p14:creationId xmlns:p14="http://schemas.microsoft.com/office/powerpoint/2010/main" val="314160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0" y="252602"/>
            <a:ext cx="12238183" cy="523220"/>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rPr>
              <a:t>Computational Frame for Disease Etiology and Pathologies Research</a:t>
            </a:r>
            <a:endParaRPr lang="en-US" sz="2800" dirty="0"/>
          </a:p>
        </p:txBody>
      </p:sp>
      <p:grpSp>
        <p:nvGrpSpPr>
          <p:cNvPr id="11" name="Group 10"/>
          <p:cNvGrpSpPr/>
          <p:nvPr/>
        </p:nvGrpSpPr>
        <p:grpSpPr>
          <a:xfrm>
            <a:off x="19050" y="1081404"/>
            <a:ext cx="11049001" cy="5715315"/>
            <a:chOff x="0" y="900429"/>
            <a:chExt cx="11049001" cy="5715315"/>
          </a:xfrm>
        </p:grpSpPr>
        <p:grpSp>
          <p:nvGrpSpPr>
            <p:cNvPr id="6" name="Group 5"/>
            <p:cNvGrpSpPr/>
            <p:nvPr/>
          </p:nvGrpSpPr>
          <p:grpSpPr>
            <a:xfrm>
              <a:off x="0" y="988374"/>
              <a:ext cx="10287001" cy="5627370"/>
              <a:chOff x="304799" y="1204274"/>
              <a:chExt cx="9282063" cy="5231854"/>
            </a:xfrm>
          </p:grpSpPr>
          <p:pic>
            <p:nvPicPr>
              <p:cNvPr id="2" name="Picture 1"/>
              <p:cNvPicPr>
                <a:picLocks noChangeAspect="1"/>
              </p:cNvPicPr>
              <p:nvPr/>
            </p:nvPicPr>
            <p:blipFill>
              <a:blip r:embed="rId2"/>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b="1" dirty="0">
                    <a:solidFill>
                      <a:srgbClr val="7030A0"/>
                    </a:solidFill>
                    <a:latin typeface="Arial Black" panose="020B0A04020102020204" pitchFamily="34" charset="0"/>
                    <a:cs typeface="Arial" panose="020B0604020202020204" pitchFamily="34" charset="0"/>
                  </a:rPr>
                  <a:t>Epigenetics</a:t>
                </a:r>
                <a:r>
                  <a:rPr lang="en-US" b="1" dirty="0">
                    <a:solidFill>
                      <a:srgbClr val="7030A0"/>
                    </a:solidFill>
                    <a:latin typeface="Arial Black" panose="020B0A04020102020204" pitchFamily="34" charset="0"/>
                    <a:cs typeface="Arial" panose="020B0604020202020204" pitchFamily="34" charset="0"/>
                  </a:rPr>
                  <a:t> risk </a:t>
                </a:r>
                <a:r>
                  <a:rPr lang="en-US" b="1" dirty="0" smtClean="0">
                    <a:solidFill>
                      <a:srgbClr val="7030A0"/>
                    </a:solidFill>
                    <a:latin typeface="Arial Black" panose="020B0A04020102020204" pitchFamily="34" charset="0"/>
                    <a:cs typeface="Arial" panose="020B0604020202020204" pitchFamily="34" charset="0"/>
                  </a:rPr>
                  <a:t>factors</a:t>
                </a:r>
                <a:endParaRPr lang="en-US"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389516" y="6092754"/>
                <a:ext cx="2526755"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endParaRPr lang="en-US" b="1"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Environmental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endParaRPr lang="en-US"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8572" y="4035036"/>
              <a:ext cx="3292953"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Pathological phenotypes</a:t>
              </a:r>
            </a:p>
            <a:p>
              <a:r>
                <a:rPr lang="en-US" b="1"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b="1" dirty="0" smtClean="0">
                  <a:solidFill>
                    <a:srgbClr val="7030A0"/>
                  </a:solidFill>
                  <a:latin typeface="Arial Black" panose="020B0A04020102020204" pitchFamily="34" charset="0"/>
                  <a:cs typeface="Arial" panose="020B0604020202020204" pitchFamily="34" charset="0"/>
                </a:rPr>
                <a:t>Weeks</a:t>
              </a:r>
            </a:p>
            <a:p>
              <a:r>
                <a:rPr lang="en-US" b="1" dirty="0" smtClean="0">
                  <a:solidFill>
                    <a:srgbClr val="7030A0"/>
                  </a:solidFill>
                  <a:latin typeface="Arial Black" panose="020B0A04020102020204" pitchFamily="34" charset="0"/>
                  <a:cs typeface="Arial" panose="020B0604020202020204" pitchFamily="34" charset="0"/>
                </a:rPr>
                <a:t>Years</a:t>
              </a:r>
              <a:endParaRPr lang="en-US"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40908" cy="261610"/>
          </a:xfrm>
          <a:prstGeom prst="rect">
            <a:avLst/>
          </a:prstGeom>
          <a:noFill/>
          <a:ln>
            <a:noFill/>
          </a:ln>
        </p:spPr>
        <p:txBody>
          <a:bodyPr wrap="none" rtlCol="0">
            <a:spAutoFit/>
          </a:bodyPr>
          <a:lstStyle/>
          <a:p>
            <a:r>
              <a:rPr lang="en-US" sz="1100" b="1" dirty="0" smtClean="0">
                <a:solidFill>
                  <a:schemeClr val="bg1">
                    <a:lumMod val="95000"/>
                  </a:schemeClr>
                </a:solidFill>
                <a:latin typeface="Arial" panose="020B0604020202020204" pitchFamily="34" charset="0"/>
                <a:cs typeface="Arial" panose="020B0604020202020204" pitchFamily="34" charset="0"/>
              </a:rPr>
              <a:t>Network</a:t>
            </a:r>
            <a:endParaRPr lang="en-US" sz="1100" b="1"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4547794" y="5090820"/>
            <a:ext cx="5218506" cy="1754326"/>
          </a:xfrm>
          <a:prstGeom prst="rect">
            <a:avLst/>
          </a:prstGeom>
        </p:spPr>
        <p:txBody>
          <a:bodyPr wrap="square">
            <a:spAutoFit/>
          </a:bodyPr>
          <a:lstStyle/>
          <a:p>
            <a:pPr marL="342900" indent="-342900">
              <a:buFont typeface="Wingdings" panose="05000000000000000000" pitchFamily="2" charset="2"/>
              <a:buChar char="Ø"/>
            </a:pPr>
            <a:r>
              <a:rPr lang="en-US" b="1" dirty="0">
                <a:solidFill>
                  <a:srgbClr val="7030A0"/>
                </a:solidFill>
                <a:latin typeface="Arial Black" panose="020B0A04020102020204" pitchFamily="34" charset="0"/>
                <a:cs typeface="Arial" panose="020B0604020202020204" pitchFamily="34" charset="0"/>
              </a:rPr>
              <a:t>Electroencephalography (EEG</a:t>
            </a:r>
            <a:r>
              <a:rPr lang="en-US" b="1"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b="1" dirty="0" smtClean="0">
                <a:solidFill>
                  <a:srgbClr val="7030A0"/>
                </a:solidFill>
                <a:latin typeface="Arial Black" panose="020B0A04020102020204" pitchFamily="34" charset="0"/>
                <a:cs typeface="Arial" panose="020B0604020202020204" pitchFamily="34" charset="0"/>
              </a:rPr>
              <a:t>Electrocardiography (ECG)</a:t>
            </a:r>
            <a:endParaRPr lang="en-US" b="1"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b="1" dirty="0">
                <a:solidFill>
                  <a:srgbClr val="7030A0"/>
                </a:solidFill>
                <a:latin typeface="Arial Black" panose="020B0A04020102020204" pitchFamily="34" charset="0"/>
                <a:cs typeface="Arial" panose="020B0604020202020204" pitchFamily="34" charset="0"/>
              </a:rPr>
              <a:t>Positron Emission Tomography (</a:t>
            </a:r>
            <a:r>
              <a:rPr lang="en-US" b="1"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b="1" dirty="0" smtClean="0">
                <a:solidFill>
                  <a:srgbClr val="7030A0"/>
                </a:solidFill>
                <a:latin typeface="Arial Black" panose="020B0A04020102020204" pitchFamily="34" charset="0"/>
                <a:cs typeface="Arial" panose="020B0604020202020204" pitchFamily="34" charset="0"/>
              </a:rPr>
              <a:t>Magnetic </a:t>
            </a:r>
            <a:r>
              <a:rPr lang="en-US" b="1" dirty="0">
                <a:solidFill>
                  <a:srgbClr val="7030A0"/>
                </a:solidFill>
                <a:latin typeface="Arial Black" panose="020B0A04020102020204" pitchFamily="34" charset="0"/>
                <a:cs typeface="Arial" panose="020B0604020202020204" pitchFamily="34" charset="0"/>
              </a:rPr>
              <a:t>Resonance Imaging (MRI</a:t>
            </a:r>
            <a:r>
              <a:rPr lang="en-US" b="1"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b="1"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b="1" dirty="0" smtClean="0">
                <a:solidFill>
                  <a:srgbClr val="7030A0"/>
                </a:solidFill>
                <a:latin typeface="Arial Black" panose="020B0A04020102020204" pitchFamily="34" charset="0"/>
                <a:cs typeface="Arial" panose="020B0604020202020204" pitchFamily="34" charset="0"/>
              </a:rPr>
              <a:t>Ultrasonography image</a:t>
            </a:r>
            <a:endParaRPr lang="en-US" b="1"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6376713" y="4931820"/>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997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9255670" y="6519446"/>
            <a:ext cx="313953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17369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764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2"/>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a:t>
                </a:r>
                <a:r>
                  <a:rPr lang="en-US" sz="1600" b="1" dirty="0">
                    <a:solidFill>
                      <a:srgbClr val="7030A0"/>
                    </a:solidFill>
                    <a:latin typeface="Arial Black" panose="020B0A04020102020204" pitchFamily="34" charset="0"/>
                    <a:cs typeface="Arial" panose="020B0604020202020204" pitchFamily="34" charset="0"/>
                  </a:rPr>
                  <a:t>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052525"/>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3"/>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30012796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546" y="555067"/>
            <a:ext cx="8127050"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Arial" panose="020B0604020202020204" pitchFamily="34" charset="0"/>
                <a:cs typeface="Arial" panose="020B0604020202020204" pitchFamily="34" charset="0"/>
              </a:rPr>
              <a:t>Epigenetic landscape of </a:t>
            </a:r>
            <a:r>
              <a:rPr lang="en-US" sz="2000" dirty="0">
                <a:latin typeface="Arial" panose="020B0604020202020204" pitchFamily="34" charset="0"/>
                <a:cs typeface="Arial" panose="020B0604020202020204" pitchFamily="34" charset="0"/>
              </a:rPr>
              <a:t>atrial fibrillation </a:t>
            </a:r>
            <a:r>
              <a:rPr lang="en-US"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Dr. Caldwell)</a:t>
            </a:r>
          </a:p>
        </p:txBody>
      </p:sp>
      <p:sp>
        <p:nvSpPr>
          <p:cNvPr id="3" name="TextBox 2"/>
          <p:cNvSpPr txBox="1"/>
          <p:nvPr/>
        </p:nvSpPr>
        <p:spPr>
          <a:xfrm>
            <a:off x="293545" y="1945422"/>
            <a:ext cx="6909520" cy="400110"/>
          </a:xfrm>
          <a:prstGeom prst="rect">
            <a:avLst/>
          </a:prstGeom>
          <a:noFill/>
        </p:spPr>
        <p:txBody>
          <a:bodyPr wrap="none" rtlCol="0">
            <a:spAutoFit/>
          </a:bodyPr>
          <a:lstStyle/>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Epigenetic signatures to birth defect disease (Dr. </a:t>
            </a:r>
            <a:r>
              <a:rPr lang="en-US" sz="2000" dirty="0">
                <a:latin typeface="Arial" panose="020B0604020202020204" pitchFamily="34" charset="0"/>
                <a:cs typeface="Arial" panose="020B0604020202020204" pitchFamily="34" charset="0"/>
              </a:rPr>
              <a:t>Carter</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extBox 3"/>
          <p:cNvSpPr txBox="1"/>
          <p:nvPr/>
        </p:nvSpPr>
        <p:spPr>
          <a:xfrm>
            <a:off x="293545" y="1483757"/>
            <a:ext cx="7844070" cy="400110"/>
          </a:xfrm>
          <a:prstGeom prst="rect">
            <a:avLst/>
          </a:prstGeom>
          <a:noFill/>
        </p:spPr>
        <p:txBody>
          <a:bodyPr wrap="none" rtlCol="0">
            <a:spAutoFit/>
          </a:bodyPr>
          <a:lstStyle/>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Epigenetic changes in microbiome induced diseases</a:t>
            </a:r>
            <a:r>
              <a:rPr lang="en-US" sz="2000" dirty="0">
                <a:latin typeface="Arial" panose="020B0604020202020204" pitchFamily="34" charset="0"/>
                <a:cs typeface="Arial" panose="020B0604020202020204" pitchFamily="34" charset="0"/>
              </a:rPr>
              <a:t>(Dr. Shukla)</a:t>
            </a:r>
            <a:endParaRPr lang="en-US" sz="2000" dirty="0">
              <a:latin typeface="Arial" panose="020B0604020202020204" pitchFamily="34" charset="0"/>
              <a:cs typeface="Arial" panose="020B0604020202020204" pitchFamily="34" charset="0"/>
            </a:endParaRPr>
          </a:p>
        </p:txBody>
      </p:sp>
      <p:sp>
        <p:nvSpPr>
          <p:cNvPr id="5" name="TextBox 4"/>
          <p:cNvSpPr txBox="1"/>
          <p:nvPr/>
        </p:nvSpPr>
        <p:spPr>
          <a:xfrm>
            <a:off x="293545" y="1019412"/>
            <a:ext cx="8347606" cy="400110"/>
          </a:xfrm>
          <a:prstGeom prst="rect">
            <a:avLst/>
          </a:prstGeom>
          <a:noFill/>
        </p:spPr>
        <p:txBody>
          <a:bodyPr wrap="none" rtlCol="0">
            <a:spAutoFit/>
          </a:bodyPr>
          <a:lstStyle/>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Epigenetic</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longevity, </a:t>
            </a:r>
            <a:r>
              <a:rPr lang="en-US" sz="2000" dirty="0">
                <a:latin typeface="Arial" panose="020B0604020202020204" pitchFamily="34" charset="0"/>
                <a:cs typeface="Arial" panose="020B0604020202020204" pitchFamily="34" charset="0"/>
              </a:rPr>
              <a:t>methylation clock and telomeres (Dr</a:t>
            </a:r>
            <a:r>
              <a:rPr lang="en-US" sz="2000" dirty="0">
                <a:latin typeface="Arial" panose="020B0604020202020204" pitchFamily="34" charset="0"/>
                <a:cs typeface="Arial" panose="020B0604020202020204" pitchFamily="34" charset="0"/>
              </a:rPr>
              <a:t>. Hebbring)</a:t>
            </a:r>
            <a:endParaRPr lang="en-US" sz="2000" dirty="0">
              <a:latin typeface="Arial" panose="020B0604020202020204" pitchFamily="34" charset="0"/>
              <a:cs typeface="Arial" panose="020B0604020202020204" pitchFamily="34" charset="0"/>
            </a:endParaRPr>
          </a:p>
        </p:txBody>
      </p:sp>
      <p:sp>
        <p:nvSpPr>
          <p:cNvPr id="6" name="Rectangle 5"/>
          <p:cNvSpPr/>
          <p:nvPr/>
        </p:nvSpPr>
        <p:spPr>
          <a:xfrm>
            <a:off x="318945" y="555067"/>
            <a:ext cx="10907855" cy="1812604"/>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p:nvSpPr>
        <p:spPr>
          <a:xfrm>
            <a:off x="293545" y="2629984"/>
            <a:ext cx="5211876" cy="1323439"/>
          </a:xfrm>
          <a:prstGeom prst="rect">
            <a:avLst/>
          </a:prstGeom>
        </p:spPr>
        <p:txBody>
          <a:bodyPr wrap="none">
            <a:spAutoFit/>
          </a:bodyPr>
          <a:lstStyle/>
          <a:p>
            <a:r>
              <a:rPr lang="en-US" sz="2000" dirty="0">
                <a:solidFill>
                  <a:srgbClr val="333333"/>
                </a:solidFill>
                <a:latin typeface="Arial" panose="020B0604020202020204" pitchFamily="34" charset="0"/>
              </a:rPr>
              <a:t>~ 12,420 total diseases (WHO, 2011)</a:t>
            </a:r>
          </a:p>
          <a:p>
            <a:r>
              <a:rPr lang="en-US" sz="2000" dirty="0" smtClean="0">
                <a:solidFill>
                  <a:srgbClr val="333333"/>
                </a:solidFill>
                <a:latin typeface="Arial" panose="020B0604020202020204" pitchFamily="34" charset="0"/>
              </a:rPr>
              <a:t>~ 80 </a:t>
            </a:r>
            <a:r>
              <a:rPr lang="en-US" sz="2000" dirty="0">
                <a:solidFill>
                  <a:srgbClr val="333333"/>
                </a:solidFill>
                <a:latin typeface="Arial" panose="020B0604020202020204" pitchFamily="34" charset="0"/>
              </a:rPr>
              <a:t>different types of autoimmune </a:t>
            </a:r>
            <a:r>
              <a:rPr lang="en-US" sz="2000" dirty="0">
                <a:solidFill>
                  <a:srgbClr val="333333"/>
                </a:solidFill>
                <a:latin typeface="Arial" panose="020B0604020202020204" pitchFamily="34" charset="0"/>
              </a:rPr>
              <a:t>diseases</a:t>
            </a:r>
          </a:p>
          <a:p>
            <a:r>
              <a:rPr lang="en-US" sz="2000" dirty="0" smtClean="0">
                <a:solidFill>
                  <a:srgbClr val="333333"/>
                </a:solidFill>
                <a:latin typeface="Arial" panose="020B0604020202020204" pitchFamily="34" charset="0"/>
              </a:rPr>
              <a:t>~ 100 different types </a:t>
            </a:r>
            <a:r>
              <a:rPr lang="en-US" sz="2000" dirty="0">
                <a:solidFill>
                  <a:srgbClr val="333333"/>
                </a:solidFill>
                <a:latin typeface="Arial" panose="020B0604020202020204" pitchFamily="34" charset="0"/>
              </a:rPr>
              <a:t>of </a:t>
            </a:r>
            <a:r>
              <a:rPr lang="en-US" sz="2000" dirty="0" smtClean="0">
                <a:solidFill>
                  <a:srgbClr val="333333"/>
                </a:solidFill>
                <a:latin typeface="Arial" panose="020B0604020202020204" pitchFamily="34" charset="0"/>
              </a:rPr>
              <a:t>human cancers</a:t>
            </a:r>
          </a:p>
          <a:p>
            <a:r>
              <a:rPr lang="en-US" sz="2000" dirty="0" smtClean="0">
                <a:solidFill>
                  <a:srgbClr val="333333"/>
                </a:solidFill>
                <a:latin typeface="Arial" panose="020B0604020202020204" pitchFamily="34" charset="0"/>
              </a:rPr>
              <a:t>~ 7,000 rare diseases</a:t>
            </a:r>
          </a:p>
        </p:txBody>
      </p:sp>
      <p:sp>
        <p:nvSpPr>
          <p:cNvPr id="8" name="Rectangle 7"/>
          <p:cNvSpPr/>
          <p:nvPr/>
        </p:nvSpPr>
        <p:spPr>
          <a:xfrm>
            <a:off x="224808" y="4085475"/>
            <a:ext cx="5280613" cy="1015663"/>
          </a:xfrm>
          <a:prstGeom prst="rect">
            <a:avLst/>
          </a:prstGeom>
        </p:spPr>
        <p:txBody>
          <a:bodyPr wrap="none">
            <a:spAutoFit/>
          </a:bodyPr>
          <a:lstStyle/>
          <a:p>
            <a:r>
              <a:rPr lang="en-US" sz="2000" dirty="0" smtClean="0">
                <a:solidFill>
                  <a:srgbClr val="333333"/>
                </a:solidFill>
                <a:latin typeface="Arial" panose="020B0604020202020204" pitchFamily="34" charset="0"/>
              </a:rPr>
              <a:t>WGBS for common cancers: ~20/100=20%</a:t>
            </a:r>
          </a:p>
          <a:p>
            <a:r>
              <a:rPr lang="en-US" sz="2000" dirty="0" smtClean="0">
                <a:solidFill>
                  <a:srgbClr val="333333"/>
                </a:solidFill>
                <a:latin typeface="Arial" panose="020B0604020202020204" pitchFamily="34" charset="0"/>
              </a:rPr>
              <a:t>WGBS for rare diseases: </a:t>
            </a:r>
            <a:r>
              <a:rPr lang="en-US" sz="2000" dirty="0">
                <a:solidFill>
                  <a:srgbClr val="333333"/>
                </a:solidFill>
                <a:latin typeface="Arial" panose="020B0604020202020204" pitchFamily="34" charset="0"/>
              </a:rPr>
              <a:t>~ </a:t>
            </a:r>
            <a:r>
              <a:rPr lang="en-US" sz="2000" dirty="0" smtClean="0">
                <a:solidFill>
                  <a:srgbClr val="333333"/>
                </a:solidFill>
                <a:latin typeface="Arial" panose="020B0604020202020204" pitchFamily="34" charset="0"/>
              </a:rPr>
              <a:t>1/1000=0.1%</a:t>
            </a:r>
          </a:p>
          <a:p>
            <a:r>
              <a:rPr lang="en-US" sz="2000" dirty="0" smtClean="0">
                <a:solidFill>
                  <a:srgbClr val="333333"/>
                </a:solidFill>
                <a:latin typeface="Arial" panose="020B0604020202020204" pitchFamily="34" charset="0"/>
              </a:rPr>
              <a:t>WGBS for autoimmune diseases: </a:t>
            </a:r>
            <a:r>
              <a:rPr lang="en-US" sz="2000" dirty="0">
                <a:solidFill>
                  <a:srgbClr val="333333"/>
                </a:solidFill>
                <a:latin typeface="Arial" panose="020B0604020202020204" pitchFamily="34" charset="0"/>
              </a:rPr>
              <a:t>~ </a:t>
            </a:r>
            <a:r>
              <a:rPr lang="en-US" sz="2000" dirty="0" smtClean="0">
                <a:solidFill>
                  <a:srgbClr val="333333"/>
                </a:solidFill>
                <a:latin typeface="Arial" panose="020B0604020202020204" pitchFamily="34" charset="0"/>
              </a:rPr>
              <a:t>4/80=5%</a:t>
            </a:r>
          </a:p>
        </p:txBody>
      </p:sp>
      <p:sp>
        <p:nvSpPr>
          <p:cNvPr id="9" name="Rectangle 8"/>
          <p:cNvSpPr/>
          <p:nvPr/>
        </p:nvSpPr>
        <p:spPr>
          <a:xfrm>
            <a:off x="260786" y="5631811"/>
            <a:ext cx="11304698" cy="523220"/>
          </a:xfrm>
          <a:prstGeom prst="rect">
            <a:avLst/>
          </a:prstGeom>
        </p:spPr>
        <p:txBody>
          <a:bodyPr wrap="none">
            <a:spAutoFit/>
          </a:bodyPr>
          <a:lstStyle/>
          <a:p>
            <a:r>
              <a:rPr lang="en-US" sz="2800" dirty="0" smtClean="0">
                <a:solidFill>
                  <a:srgbClr val="333333"/>
                </a:solidFill>
                <a:latin typeface="Arial" panose="020B0604020202020204" pitchFamily="34" charset="0"/>
              </a:rPr>
              <a:t>All these are opportunities and just need hardworking to achieve them</a:t>
            </a:r>
          </a:p>
        </p:txBody>
      </p:sp>
    </p:spTree>
    <p:extLst>
      <p:ext uri="{BB962C8B-B14F-4D97-AF65-F5344CB8AC3E}">
        <p14:creationId xmlns:p14="http://schemas.microsoft.com/office/powerpoint/2010/main" val="2912456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a:t>
            </a:r>
            <a:r>
              <a:rPr lang="en-US" dirty="0" smtClean="0"/>
              <a:t>.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a:t>
            </a:r>
            <a:r>
              <a:rPr lang="en-US" dirty="0" smtClean="0"/>
              <a:t>.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a:t>
            </a:r>
            <a:r>
              <a:rPr lang="en-US" dirty="0" smtClean="0"/>
              <a:t>.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a:t>
            </a:r>
            <a:r>
              <a:rPr lang="en-US" dirty="0" smtClean="0"/>
              <a:t>.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191352" cy="369332"/>
          </a:xfrm>
          <a:prstGeom prst="rect">
            <a:avLst/>
          </a:prstGeom>
          <a:noFill/>
        </p:spPr>
        <p:txBody>
          <a:bodyPr wrap="none" rtlCol="0">
            <a:spAutoFit/>
          </a:bodyPr>
          <a:lstStyle/>
          <a:p>
            <a:r>
              <a:rPr lang="en-US" dirty="0" smtClean="0"/>
              <a:t>2017-2019</a:t>
            </a:r>
            <a:endParaRPr lang="en-US" dirty="0"/>
          </a:p>
        </p:txBody>
      </p:sp>
      <p:sp>
        <p:nvSpPr>
          <p:cNvPr id="22" name="TextBox 21"/>
          <p:cNvSpPr txBox="1"/>
          <p:nvPr/>
        </p:nvSpPr>
        <p:spPr>
          <a:xfrm>
            <a:off x="2073955" y="5251744"/>
            <a:ext cx="7101111" cy="369332"/>
          </a:xfrm>
          <a:prstGeom prst="rect">
            <a:avLst/>
          </a:prstGeom>
          <a:noFill/>
        </p:spPr>
        <p:txBody>
          <a:bodyPr wrap="none" rtlCol="0">
            <a:spAutoFit/>
          </a:bodyPr>
          <a:lstStyle/>
          <a:p>
            <a:r>
              <a:rPr lang="en-US" dirty="0" smtClean="0"/>
              <a:t>Shanghai, China	Houston, TX	   San Diego, CA	 Marshfield,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Precision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Personalized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Hospital</a:t>
            </a:r>
            <a:endParaRPr lang="en-US" dirty="0"/>
          </a:p>
        </p:txBody>
      </p:sp>
      <p:sp>
        <p:nvSpPr>
          <p:cNvPr id="4" name="Rectangle 3"/>
          <p:cNvSpPr/>
          <p:nvPr/>
        </p:nvSpPr>
        <p:spPr>
          <a:xfrm>
            <a:off x="3175001" y="435653"/>
            <a:ext cx="6066084" cy="646331"/>
          </a:xfrm>
          <a:prstGeom prst="rect">
            <a:avLst/>
          </a:prstGeom>
        </p:spPr>
        <p:txBody>
          <a:bodyPr wrap="none">
            <a:spAutoFit/>
          </a:bodyPr>
          <a:lstStyle/>
          <a:p>
            <a:pPr algn="ctr"/>
            <a:r>
              <a:rPr lang="en-US" sz="3600" b="1" dirty="0" smtClean="0">
                <a:solidFill>
                  <a:schemeClr val="tx2"/>
                </a:solidFill>
                <a:latin typeface="Adobe Gothic Std B" panose="020B0800000000000000" pitchFamily="34" charset="-128"/>
                <a:ea typeface="Adobe Gothic Std B" panose="020B0800000000000000" pitchFamily="34" charset="-128"/>
              </a:rPr>
              <a:t>What is Precision Medicine?</a:t>
            </a:r>
            <a:endParaRPr lang="en-US" sz="3600" b="1" dirty="0">
              <a:solidFill>
                <a:schemeClr val="tx2"/>
              </a:solidFill>
              <a:latin typeface="Adobe Gothic Std B" panose="020B0800000000000000" pitchFamily="34" charset="-128"/>
              <a:ea typeface="Adobe Gothic Std B" panose="020B0800000000000000" pitchFamily="34" charset="-128"/>
            </a:endParaRPr>
          </a:p>
        </p:txBody>
      </p:sp>
      <p:grpSp>
        <p:nvGrpSpPr>
          <p:cNvPr id="6" name="Group 5"/>
          <p:cNvGrpSpPr/>
          <p:nvPr/>
        </p:nvGrpSpPr>
        <p:grpSpPr>
          <a:xfrm>
            <a:off x="28538" y="1689100"/>
            <a:ext cx="11790946" cy="4125096"/>
            <a:chOff x="28538" y="1689100"/>
            <a:chExt cx="11790946" cy="4125096"/>
          </a:xfrm>
        </p:grpSpPr>
        <p:sp>
          <p:nvSpPr>
            <p:cNvPr id="3" name="Rectangle 2"/>
            <p:cNvSpPr/>
            <p:nvPr/>
          </p:nvSpPr>
          <p:spPr>
            <a:xfrm>
              <a:off x="28538" y="5044755"/>
              <a:ext cx="5421677" cy="769441"/>
            </a:xfrm>
            <a:prstGeom prst="rect">
              <a:avLst/>
            </a:prstGeom>
          </p:spPr>
          <p:txBody>
            <a:bodyPr wrap="none">
              <a:spAutoFit/>
            </a:bodyPr>
            <a:lstStyle/>
            <a:p>
              <a:pPr algn="ctr"/>
              <a:r>
                <a:rPr lang="en-US" sz="4400" b="1" dirty="0" smtClean="0">
                  <a:solidFill>
                    <a:schemeClr val="tx2"/>
                  </a:solidFill>
                  <a:latin typeface="Adobe Gothic Std B" panose="020B0800000000000000" pitchFamily="34" charset="-128"/>
                  <a:ea typeface="Adobe Gothic Std B" panose="020B0800000000000000" pitchFamily="34" charset="-128"/>
                </a:rPr>
                <a:t>Automatic Medicine</a:t>
              </a:r>
              <a:endParaRPr lang="en-US" sz="4400" dirty="0"/>
            </a:p>
          </p:txBody>
        </p:sp>
        <p:pic>
          <p:nvPicPr>
            <p:cNvPr id="5" name="Picture 4"/>
            <p:cNvPicPr>
              <a:picLocks noChangeAspect="1"/>
            </p:cNvPicPr>
            <p:nvPr/>
          </p:nvPicPr>
          <p:blipFill>
            <a:blip r:embed="rId2"/>
            <a:stretch>
              <a:fillRect/>
            </a:stretch>
          </p:blipFill>
          <p:spPr>
            <a:xfrm>
              <a:off x="5631840" y="1689100"/>
              <a:ext cx="6187644" cy="4125096"/>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84775"/>
          </a:xfrm>
          <a:prstGeom prst="rect">
            <a:avLst/>
          </a:prstGeom>
        </p:spPr>
        <p:txBody>
          <a:bodyPr wrap="square">
            <a:spAutoFit/>
          </a:bodyPr>
          <a:lstStyle/>
          <a:p>
            <a:pPr algn="ctr"/>
            <a:r>
              <a:rPr lang="en-US" sz="3200" b="1" dirty="0" smtClean="0">
                <a:solidFill>
                  <a:schemeClr val="tx2"/>
                </a:solidFill>
                <a:latin typeface="Adobe Gothic Std B" panose="020B0800000000000000" pitchFamily="34" charset="-128"/>
                <a:ea typeface="Adobe Gothic Std B" panose="020B0800000000000000" pitchFamily="34" charset="-128"/>
                <a:cs typeface="+mj-cs"/>
              </a:rPr>
              <a:t>How to achieve Precision Medicine? </a:t>
            </a:r>
            <a:endParaRPr lang="en-US" sz="2000" dirty="0"/>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1. Direct way: to understand each diseases with deep knowledge</a:t>
            </a:r>
            <a:endParaRPr lang="en-US" dirty="0"/>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2</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 indirect way:  it looks we are similar (Data Drive)</a:t>
              </a:r>
              <a:endParaRPr lang="en-US" dirty="0"/>
            </a:p>
          </p:txBody>
        </p:sp>
        <p:pic>
          <p:nvPicPr>
            <p:cNvPr id="31746" name="Picture 2" descr="Image result for cat  tig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4"/>
          <a:stretch>
            <a:fillRect/>
          </a:stretch>
        </p:blipFill>
        <p:spPr>
          <a:xfrm>
            <a:off x="6273608" y="1607572"/>
            <a:ext cx="3648162" cy="2023590"/>
          </a:xfrm>
          <a:prstGeom prst="rect">
            <a:avLst/>
          </a:prstGeom>
        </p:spPr>
      </p:pic>
      <p:pic>
        <p:nvPicPr>
          <p:cNvPr id="10" name="Picture 9"/>
          <p:cNvPicPr>
            <a:picLocks noChangeAspect="1"/>
          </p:cNvPicPr>
          <p:nvPr/>
        </p:nvPicPr>
        <p:blipFill>
          <a:blip r:embed="rId5"/>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1925" y="303996"/>
            <a:ext cx="11953875"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Individual, Tissue and Subtype Identification with Genomic Data </a:t>
            </a:r>
            <a:endParaRPr lang="en-US" dirty="0"/>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2"/>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550 (7675): </a:t>
                </a:r>
                <a:r>
                  <a:rPr lang="en-US" sz="1200" b="1" dirty="0" smtClean="0">
                    <a:solidFill>
                      <a:srgbClr val="333333"/>
                    </a:solidFill>
                    <a:latin typeface="Helvetica Neue"/>
                  </a:rPr>
                  <a:t>204</a:t>
                </a:r>
                <a:endParaRPr lang="en-US" sz="1200" b="1" i="0" dirty="0">
                  <a:solidFill>
                    <a:srgbClr val="333333"/>
                  </a:solidFill>
                  <a:effectLst/>
                  <a:latin typeface="Helvetica Neue"/>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Helvetica Neue"/>
                  </a:rPr>
                  <a:t>Unpublished data, Guo, Schrodi, 2019</a:t>
                </a:r>
                <a:endParaRPr lang="en-US" sz="1200" b="1" i="0" dirty="0">
                  <a:solidFill>
                    <a:srgbClr val="333333"/>
                  </a:solidFill>
                  <a:effectLst/>
                  <a:latin typeface="Helvetica Neue"/>
                </a:endParaRPr>
              </a:p>
            </p:txBody>
          </p:sp>
        </p:grpSp>
        <p:pic>
          <p:nvPicPr>
            <p:cNvPr id="12" name="Picture 11"/>
            <p:cNvPicPr/>
            <p:nvPr/>
          </p:nvPicPr>
          <p:blipFill rotWithShape="1">
            <a:blip r:embed="rId3">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4"/>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CoreExome</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Beadchip</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Genome-wide RNA-</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Seq</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data</a:t>
            </a:r>
            <a:endParaRPr lang="en-US" sz="1100" dirty="0"/>
          </a:p>
        </p:txBody>
      </p:sp>
      <p:pic>
        <p:nvPicPr>
          <p:cNvPr id="16" name="Picture 15"/>
          <p:cNvPicPr>
            <a:picLocks noChangeAspect="1"/>
          </p:cNvPicPr>
          <p:nvPr/>
        </p:nvPicPr>
        <p:blipFill>
          <a:blip r:embed="rId5"/>
          <a:stretch>
            <a:fillRect/>
          </a:stretch>
        </p:blipFill>
        <p:spPr>
          <a:xfrm>
            <a:off x="7361682" y="1540162"/>
            <a:ext cx="4087368" cy="4412563"/>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a:t>
            </a:r>
            <a:r>
              <a:rPr lang="en-US" sz="1200" b="1" dirty="0" smtClean="0">
                <a:solidFill>
                  <a:srgbClr val="333333"/>
                </a:solidFill>
                <a:latin typeface="Helvetica Neue"/>
              </a:rPr>
              <a:t>547 (7663): 314</a:t>
            </a:r>
            <a:endParaRPr lang="en-US" sz="1200" b="1" i="0" dirty="0">
              <a:solidFill>
                <a:srgbClr val="333333"/>
              </a:solidFill>
              <a:effectLst/>
              <a:latin typeface="Helvetica Neue"/>
            </a:endParaRPr>
          </a:p>
        </p:txBody>
      </p:sp>
      <p:sp>
        <p:nvSpPr>
          <p:cNvPr id="21" name="Rectangle 20"/>
          <p:cNvSpPr/>
          <p:nvPr/>
        </p:nvSpPr>
        <p:spPr>
          <a:xfrm>
            <a:off x="7407925" y="1226895"/>
            <a:ext cx="4097597" cy="369332"/>
          </a:xfrm>
          <a:prstGeom prst="rect">
            <a:avLst/>
          </a:prstGeom>
        </p:spPr>
        <p:txBody>
          <a:bodyPr wrap="none">
            <a:spAutoFit/>
          </a:bodyPr>
          <a:lstStyle/>
          <a:p>
            <a:pPr algn="ctr"/>
            <a:r>
              <a:rPr lang="en-US" b="1" dirty="0">
                <a:solidFill>
                  <a:schemeClr val="tx2"/>
                </a:solidFill>
                <a:latin typeface="Adobe Gothic Std B" panose="020B0800000000000000" pitchFamily="34" charset="-128"/>
                <a:ea typeface="Adobe Gothic Std B" panose="020B0800000000000000" pitchFamily="34" charset="-128"/>
              </a:rPr>
              <a:t>Genome-wide </a:t>
            </a:r>
            <a:r>
              <a:rPr lang="en-US" b="1" dirty="0" smtClean="0">
                <a:solidFill>
                  <a:schemeClr val="tx2"/>
                </a:solidFill>
                <a:latin typeface="Adobe Gothic Std B" panose="020B0800000000000000" pitchFamily="34" charset="-128"/>
                <a:ea typeface="Adobe Gothic Std B" panose="020B0800000000000000" pitchFamily="34" charset="-128"/>
              </a:rPr>
              <a:t>DNA methylation </a:t>
            </a:r>
            <a:r>
              <a:rPr lang="en-US" b="1" dirty="0">
                <a:solidFill>
                  <a:schemeClr val="tx2"/>
                </a:solidFill>
                <a:latin typeface="Adobe Gothic Std B" panose="020B0800000000000000" pitchFamily="34" charset="-128"/>
                <a:ea typeface="Adobe Gothic Std B" panose="020B0800000000000000" pitchFamily="34" charset="-128"/>
              </a:rPr>
              <a:t>data</a:t>
            </a:r>
            <a:endParaRPr lang="en-US" sz="1200" dirty="0"/>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369332"/>
          </a:xfrm>
          <a:prstGeom prst="rect">
            <a:avLst/>
          </a:prstGeom>
        </p:spPr>
        <p:txBody>
          <a:bodyPr wrap="square">
            <a:spAutoFit/>
          </a:bodyPr>
          <a:lstStyle/>
          <a:p>
            <a:pPr algn="ctr"/>
            <a:r>
              <a:rPr lang="en-US" b="1" dirty="0" smtClean="0">
                <a:solidFill>
                  <a:srgbClr val="92D050"/>
                </a:solidFill>
              </a:rPr>
              <a:t>Asian</a:t>
            </a:r>
            <a:endParaRPr lang="en-US" b="1" dirty="0">
              <a:solidFill>
                <a:srgbClr val="92D050"/>
              </a:solidFill>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rPr>
              <a:t>African</a:t>
            </a:r>
            <a:endParaRPr lang="en-US" b="1" dirty="0">
              <a:solidFill>
                <a:srgbClr val="FF0000"/>
              </a:solidFill>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rPr>
                <a:t>European</a:t>
              </a:r>
              <a:endParaRPr lang="en-US" b="1" dirty="0">
                <a:solidFill>
                  <a:srgbClr val="FFC000"/>
                </a:solidFill>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rPr>
                <a:t>Brain</a:t>
              </a:r>
              <a:endParaRPr lang="en-US" b="1" dirty="0">
                <a:solidFill>
                  <a:srgbClr val="FFC000"/>
                </a:solidFill>
              </a:endParaRPr>
            </a:p>
          </p:txBody>
        </p:sp>
      </p:grpSp>
      <p:sp>
        <p:nvSpPr>
          <p:cNvPr id="41" name="Rectangle 40"/>
          <p:cNvSpPr/>
          <p:nvPr/>
        </p:nvSpPr>
        <p:spPr>
          <a:xfrm>
            <a:off x="10000545" y="3527503"/>
            <a:ext cx="1353255" cy="338554"/>
          </a:xfrm>
          <a:prstGeom prst="rect">
            <a:avLst/>
          </a:prstGeom>
        </p:spPr>
        <p:txBody>
          <a:bodyPr wrap="none">
            <a:spAutoFit/>
          </a:bodyPr>
          <a:lstStyle/>
          <a:p>
            <a:pPr algn="ctr"/>
            <a:r>
              <a:rPr lang="en-US" sz="1600" b="1" dirty="0" smtClean="0">
                <a:solidFill>
                  <a:srgbClr val="7030A0"/>
                </a:solidFill>
                <a:latin typeface="Adobe Gothic Std B" panose="020B0800000000000000" pitchFamily="34" charset="-128"/>
                <a:ea typeface="Adobe Gothic Std B" panose="020B0800000000000000" pitchFamily="34" charset="-128"/>
              </a:rPr>
              <a:t>Brain cancer</a:t>
            </a:r>
            <a:endParaRPr lang="en-US" sz="1100" dirty="0">
              <a:solidFill>
                <a:srgbClr val="7030A0"/>
              </a:solidFill>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883060" y="4391025"/>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83060" y="2552343"/>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a:t>
            </a:r>
            <a:r>
              <a:rPr lang="en-US" sz="2800" dirty="0">
                <a:latin typeface="Arial" panose="020B0604020202020204" pitchFamily="34" charset="0"/>
                <a:cs typeface="Arial" panose="020B0604020202020204" pitchFamily="34" charset="0"/>
              </a:rPr>
              <a:t>diseases</a:t>
            </a:r>
            <a:endParaRPr lang="en-US" sz="2800" dirty="0">
              <a:latin typeface="Arial" panose="020B0604020202020204" pitchFamily="34" charset="0"/>
              <a:cs typeface="Arial" panose="020B0604020202020204" pitchFamily="34" charset="0"/>
            </a:endParaRPr>
          </a:p>
        </p:txBody>
      </p:sp>
      <p:sp>
        <p:nvSpPr>
          <p:cNvPr id="5" name="TextBox 4"/>
          <p:cNvSpPr txBox="1"/>
          <p:nvPr/>
        </p:nvSpPr>
        <p:spPr>
          <a:xfrm>
            <a:off x="887136" y="3867805"/>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a:t>
            </a:r>
            <a:r>
              <a:rPr lang="en-US" sz="2800" dirty="0">
                <a:latin typeface="Arial" panose="020B0604020202020204" pitchFamily="34" charset="0"/>
                <a:cs typeface="Arial" panose="020B0604020202020204" pitchFamily="34" charset="0"/>
              </a:rPr>
              <a:t>Epigenetic </a:t>
            </a:r>
            <a:r>
              <a:rPr lang="en-US" sz="2800" dirty="0">
                <a:latin typeface="Arial" panose="020B0604020202020204" pitchFamily="34" charset="0"/>
                <a:cs typeface="Arial" panose="020B0604020202020204" pitchFamily="34" charset="0"/>
              </a:rPr>
              <a:t>biomarkers</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for human complex </a:t>
            </a:r>
            <a:r>
              <a:rPr lang="en-US" sz="2800" dirty="0">
                <a:latin typeface="Arial" panose="020B0604020202020204" pitchFamily="34" charset="0"/>
                <a:cs typeface="Arial" panose="020B0604020202020204" pitchFamily="34" charset="0"/>
              </a:rPr>
              <a:t>diseases</a:t>
            </a:r>
            <a:endParaRPr lang="en-US" sz="2800" dirty="0">
              <a:latin typeface="Arial" panose="020B0604020202020204" pitchFamily="34" charset="0"/>
              <a:cs typeface="Arial" panose="020B0604020202020204" pitchFamily="34"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276532"/>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61081" y="5183267"/>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350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46050" y="222479"/>
            <a:ext cx="12045950" cy="523220"/>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rPr>
              <a:t>Linkage analysis to identify acute </a:t>
            </a:r>
            <a:r>
              <a:rPr lang="en-US" sz="2800" b="1" dirty="0">
                <a:solidFill>
                  <a:schemeClr val="tx2"/>
                </a:solidFill>
                <a:latin typeface="Adobe Gothic Std B" panose="020B0800000000000000" pitchFamily="34" charset="-128"/>
                <a:ea typeface="Adobe Gothic Std B" panose="020B0800000000000000" pitchFamily="34" charset="-128"/>
              </a:rPr>
              <a:t>myeloid </a:t>
            </a:r>
            <a:r>
              <a:rPr lang="en-US" sz="2800" b="1" dirty="0" smtClean="0">
                <a:solidFill>
                  <a:schemeClr val="tx2"/>
                </a:solidFill>
                <a:latin typeface="Adobe Gothic Std B" panose="020B0800000000000000" pitchFamily="34" charset="-128"/>
                <a:ea typeface="Adobe Gothic Std B" panose="020B0800000000000000" pitchFamily="34" charset="-128"/>
              </a:rPr>
              <a:t>leukemia (AML) genes: TGM6</a:t>
            </a:r>
            <a:endParaRPr lang="en-US" sz="2800" b="1" dirty="0">
              <a:solidFill>
                <a:schemeClr val="tx2"/>
              </a:solidFill>
              <a:latin typeface="Adobe Gothic Std B" panose="020B0800000000000000" pitchFamily="34" charset="-128"/>
              <a:ea typeface="Adobe Gothic Std B" panose="020B0800000000000000" pitchFamily="34" charset="-128"/>
            </a:endParaRPr>
          </a:p>
        </p:txBody>
      </p:sp>
      <p:sp>
        <p:nvSpPr>
          <p:cNvPr id="6" name="Rectangle 5"/>
          <p:cNvSpPr/>
          <p:nvPr/>
        </p:nvSpPr>
        <p:spPr>
          <a:xfrm>
            <a:off x="4141077" y="6553043"/>
            <a:ext cx="7994240"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Pan, .. ,</a:t>
            </a:r>
            <a:r>
              <a:rPr lang="en-US" sz="1400" b="1" dirty="0" smtClean="0">
                <a:latin typeface="Arial" panose="020B0604020202020204" pitchFamily="34" charset="0"/>
                <a:cs typeface="Arial" panose="020B0604020202020204" pitchFamily="34" charset="0"/>
              </a:rPr>
              <a:t>Guo</a:t>
            </a:r>
            <a:r>
              <a:rPr lang="en-US" sz="1400" dirty="0" smtClean="0">
                <a:latin typeface="Arial" panose="020B0604020202020204" pitchFamily="34" charset="0"/>
                <a:cs typeface="Arial" panose="020B0604020202020204" pitchFamily="34" charset="0"/>
              </a:rPr>
              <a:t>, Zhang, Huang, Lin, Wang.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t>
            </a:r>
            <a:r>
              <a:rPr lang="en-US" sz="2000" dirty="0">
                <a:latin typeface="Arial" panose="020B0604020202020204" pitchFamily="34" charset="0"/>
                <a:cs typeface="Arial" panose="020B0604020202020204" pitchFamily="34" charset="0"/>
              </a:rPr>
              <a:t>AML f</a:t>
            </a:r>
            <a:r>
              <a:rPr lang="en-US" sz="2000" dirty="0">
                <a:latin typeface="Arial" panose="020B0604020202020204" pitchFamily="34" charset="0"/>
                <a:cs typeface="Arial" panose="020B0604020202020204" pitchFamily="34" charset="0"/>
              </a:rPr>
              <a:t>amily </a:t>
            </a:r>
            <a:r>
              <a:rPr lang="en-US" sz="2000" dirty="0">
                <a:latin typeface="Arial" panose="020B0604020202020204" pitchFamily="34" charset="0"/>
                <a:cs typeface="Arial" panose="020B0604020202020204" pitchFamily="34" charset="0"/>
              </a:rPr>
              <a:t>with 11 cases in four </a:t>
            </a:r>
            <a:r>
              <a:rPr lang="en-US" sz="2000" dirty="0">
                <a:latin typeface="Arial" panose="020B0604020202020204" pitchFamily="34" charset="0"/>
                <a:cs typeface="Arial" panose="020B0604020202020204" pitchFamily="34" charset="0"/>
              </a:rPr>
              <a:t>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a:t>
            </a:r>
            <a:r>
              <a:rPr lang="en-US" sz="2000" dirty="0">
                <a:latin typeface="Arial" panose="020B0604020202020204" pitchFamily="34" charset="0"/>
                <a:cs typeface="Arial" panose="020B0604020202020204" pitchFamily="34" charset="0"/>
              </a:rPr>
              <a:t>TGM6 and </a:t>
            </a:r>
            <a:r>
              <a:rPr lang="en-US" sz="2000" dirty="0">
                <a:latin typeface="Arial" panose="020B0604020202020204" pitchFamily="34" charset="0"/>
                <a:cs typeface="Arial" panose="020B0604020202020204" pitchFamily="34" charset="0"/>
              </a:rPr>
              <a:t>CENPB), </a:t>
            </a:r>
            <a:r>
              <a:rPr lang="en-US" sz="2000" dirty="0">
                <a:latin typeface="Arial" panose="020B0604020202020204" pitchFamily="34" charset="0"/>
                <a:cs typeface="Arial" panose="020B0604020202020204" pitchFamily="34" charset="0"/>
              </a:rPr>
              <a:t>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15 intergenic </a:t>
            </a:r>
            <a:r>
              <a:rPr lang="en-US" sz="2000" dirty="0">
                <a:latin typeface="Arial" panose="020B0604020202020204" pitchFamily="34" charset="0"/>
                <a:cs typeface="Arial" panose="020B0604020202020204" pitchFamily="34" charset="0"/>
              </a:rPr>
              <a:t>and </a:t>
            </a:r>
            <a:r>
              <a:rPr lang="en-US" sz="2000" dirty="0">
                <a:latin typeface="Arial" panose="020B0604020202020204" pitchFamily="34" charset="0"/>
                <a:cs typeface="Arial" panose="020B0604020202020204" pitchFamily="34" charset="0"/>
              </a:rPr>
              <a:t>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TGM6: occurred 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a:t>
            </a:r>
            <a:r>
              <a:rPr lang="en-US" sz="2000" dirty="0">
                <a:latin typeface="Arial" panose="020B0604020202020204" pitchFamily="34" charset="0"/>
                <a:cs typeface="Arial" panose="020B0604020202020204" pitchFamily="34" charset="0"/>
              </a:rPr>
              <a:t>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774571" cy="369332"/>
          </a:xfrm>
          <a:prstGeom prst="rect">
            <a:avLst/>
          </a:prstGeom>
        </p:spPr>
        <p:txBody>
          <a:bodyPr wrap="none">
            <a:spAutoFit/>
          </a:bodyPr>
          <a:lstStyle/>
          <a:p>
            <a:r>
              <a:rPr lang="en-US" dirty="0">
                <a:solidFill>
                  <a:srgbClr val="FF0000"/>
                </a:solidFill>
              </a:rPr>
              <a:t>20p13</a:t>
            </a: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85323" y="721389"/>
            <a:ext cx="4361772" cy="3520948"/>
          </a:xfrm>
          <a:prstGeom prst="rect">
            <a:avLst/>
          </a:prstGeom>
        </p:spPr>
      </p:pic>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8272</TotalTime>
  <Words>3023</Words>
  <Application>Microsoft Office PowerPoint</Application>
  <PresentationFormat>Widescreen</PresentationFormat>
  <Paragraphs>745</Paragraphs>
  <Slides>45</Slides>
  <Notes>14</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0</vt:i4>
      </vt:variant>
      <vt:variant>
        <vt:lpstr>Slide Titles</vt:lpstr>
      </vt:variant>
      <vt:variant>
        <vt:i4>45</vt:i4>
      </vt:variant>
    </vt:vector>
  </HeadingPairs>
  <TitlesOfParts>
    <vt:vector size="68" baseType="lpstr">
      <vt:lpstr>Adobe Fan Heiti Std B</vt:lpstr>
      <vt:lpstr>Adobe Gothic Std B</vt:lpstr>
      <vt:lpstr>Adobe Heiti Std R</vt:lpstr>
      <vt:lpstr>SimSun</vt:lpstr>
      <vt:lpstr>Arial</vt:lpstr>
      <vt:lpstr>Arial</vt:lpstr>
      <vt:lpstr>Arial Black</vt:lpstr>
      <vt:lpstr>Calibri</vt:lpstr>
      <vt:lpstr>Calibri Light</vt:lpstr>
      <vt:lpstr>Cambria</vt:lpstr>
      <vt:lpstr>Cambria Math</vt:lpstr>
      <vt:lpstr>等线</vt:lpstr>
      <vt:lpstr>DiverdaSansCom-Bold</vt:lpstr>
      <vt:lpstr>Helvetica</vt:lpstr>
      <vt:lpstr>Helvetica Neue</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782</cp:revision>
  <dcterms:created xsi:type="dcterms:W3CDTF">2019-04-18T04:27:02Z</dcterms:created>
  <dcterms:modified xsi:type="dcterms:W3CDTF">2019-05-14T01:29:08Z</dcterms:modified>
</cp:coreProperties>
</file>